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95" r:id="rId3"/>
    <p:sldId id="316" r:id="rId4"/>
    <p:sldId id="318" r:id="rId5"/>
    <p:sldId id="319" r:id="rId6"/>
    <p:sldId id="317" r:id="rId7"/>
    <p:sldId id="320" r:id="rId8"/>
    <p:sldId id="307" r:id="rId9"/>
    <p:sldId id="314" r:id="rId10"/>
    <p:sldId id="324" r:id="rId11"/>
    <p:sldId id="321" r:id="rId12"/>
    <p:sldId id="322" r:id="rId13"/>
    <p:sldId id="323" r:id="rId14"/>
    <p:sldId id="325" r:id="rId15"/>
    <p:sldId id="313" r:id="rId16"/>
    <p:sldId id="292" r:id="rId17"/>
    <p:sldId id="326"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930" y="36"/>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3172F-894E-4510-ACB3-B3AFC9C79FFD}" type="datetimeFigureOut">
              <a:rPr lang="es-ES" smtClean="0"/>
              <a:t>28/09/2017</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C0A4FC-67D4-456A-B5E2-611C5CD920D5}" type="slidenum">
              <a:rPr lang="es-ES" smtClean="0"/>
              <a:t>‹Nº›</a:t>
            </a:fld>
            <a:endParaRPr lang="es-ES"/>
          </a:p>
        </p:txBody>
      </p:sp>
    </p:spTree>
    <p:extLst>
      <p:ext uri="{BB962C8B-B14F-4D97-AF65-F5344CB8AC3E}">
        <p14:creationId xmlns:p14="http://schemas.microsoft.com/office/powerpoint/2010/main" val="3908832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28/09/2017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28/09/2017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28/09/2017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7"/>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065"/>
          <a:stretch/>
        </p:blipFill>
        <p:spPr bwMode="auto">
          <a:xfrm>
            <a:off x="107504" y="134624"/>
            <a:ext cx="7954161" cy="672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342092" y="248317"/>
            <a:ext cx="8229600" cy="1143000"/>
          </a:xfrm>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342092" y="1575927"/>
            <a:ext cx="8229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28/09/2017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28/09/2017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t>28/09/2017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t>28/09/2017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t>28/09/2017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28/09/2017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28/09/2017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28/09/2017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28/09/2017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My Documents\Logos\logo DEP DEL AGUA chic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583" y="269263"/>
            <a:ext cx="1208889" cy="1352634"/>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D:\My Documents\Logos\Logo-univerrsid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8358" y="133012"/>
            <a:ext cx="1249097" cy="1486426"/>
          </a:xfrm>
          <a:prstGeom prst="rect">
            <a:avLst/>
          </a:prstGeom>
          <a:noFill/>
          <a:extLst>
            <a:ext uri="{909E8E84-426E-40DD-AFC4-6F175D3DCCD1}">
              <a14:hiddenFill xmlns:a14="http://schemas.microsoft.com/office/drawing/2010/main">
                <a:solidFill>
                  <a:srgbClr val="FFFFFF"/>
                </a:solidFill>
              </a14:hiddenFill>
            </a:ext>
          </a:extLst>
        </p:spPr>
      </p:pic>
      <p:sp>
        <p:nvSpPr>
          <p:cNvPr id="3" name="2 Título"/>
          <p:cNvSpPr>
            <a:spLocks noGrp="1"/>
          </p:cNvSpPr>
          <p:nvPr>
            <p:ph type="ctrTitle"/>
          </p:nvPr>
        </p:nvSpPr>
        <p:spPr>
          <a:xfrm>
            <a:off x="183254" y="1604720"/>
            <a:ext cx="8748464" cy="1712172"/>
          </a:xfrm>
        </p:spPr>
        <p:txBody>
          <a:bodyPr>
            <a:normAutofit/>
          </a:bodyPr>
          <a:lstStyle/>
          <a:p>
            <a:r>
              <a:rPr lang="es-ES" sz="1600" dirty="0" smtClean="0"/>
              <a:t>UNIVERSIDAD DE LA REPÚBLICA - PRO RECTORADO DE ENSEÑANZA COMISIÓN </a:t>
            </a:r>
            <a:r>
              <a:rPr lang="es-ES" sz="1600" dirty="0"/>
              <a:t>SECTORIAL </a:t>
            </a:r>
            <a:r>
              <a:rPr lang="es-ES" sz="1600" dirty="0" smtClean="0"/>
              <a:t>DE ENSEÑANZA: II </a:t>
            </a:r>
            <a:r>
              <a:rPr lang="es-ES" sz="1600" dirty="0"/>
              <a:t>JORNADA </a:t>
            </a:r>
            <a:r>
              <a:rPr lang="es-ES" sz="1600" dirty="0" smtClean="0"/>
              <a:t>INSTITUCIONAL</a:t>
            </a:r>
            <a:br>
              <a:rPr lang="es-ES" sz="1600" dirty="0" smtClean="0"/>
            </a:br>
            <a:r>
              <a:rPr lang="es-ES" sz="1600" dirty="0"/>
              <a:t/>
            </a:r>
            <a:br>
              <a:rPr lang="es-ES" sz="1600" dirty="0"/>
            </a:br>
            <a:r>
              <a:rPr lang="es-ES" sz="1600" b="1" dirty="0">
                <a:solidFill>
                  <a:schemeClr val="accent2"/>
                </a:solidFill>
              </a:rPr>
              <a:t>Acuerdos de buenas prácticas para </a:t>
            </a:r>
            <a:r>
              <a:rPr lang="es-ES" sz="1600" b="1" dirty="0" smtClean="0">
                <a:solidFill>
                  <a:schemeClr val="accent2"/>
                </a:solidFill>
              </a:rPr>
              <a:t>la mejora </a:t>
            </a:r>
            <a:r>
              <a:rPr lang="es-ES" sz="1600" b="1" dirty="0">
                <a:solidFill>
                  <a:schemeClr val="accent2"/>
                </a:solidFill>
              </a:rPr>
              <a:t>de la implementación de </a:t>
            </a:r>
            <a:r>
              <a:rPr lang="es-ES" sz="1600" b="1" dirty="0" smtClean="0">
                <a:solidFill>
                  <a:schemeClr val="accent2"/>
                </a:solidFill>
              </a:rPr>
              <a:t>los Planes </a:t>
            </a:r>
            <a:r>
              <a:rPr lang="es-ES" sz="1600" b="1" dirty="0">
                <a:solidFill>
                  <a:schemeClr val="accent2"/>
                </a:solidFill>
              </a:rPr>
              <a:t>de </a:t>
            </a:r>
            <a:r>
              <a:rPr lang="es-ES" sz="1600" b="1" dirty="0" smtClean="0">
                <a:solidFill>
                  <a:schemeClr val="accent2"/>
                </a:solidFill>
              </a:rPr>
              <a:t>Estudios</a:t>
            </a:r>
            <a:br>
              <a:rPr lang="es-ES" sz="1600" b="1" dirty="0" smtClean="0">
                <a:solidFill>
                  <a:schemeClr val="accent2"/>
                </a:solidFill>
              </a:rPr>
            </a:br>
            <a:r>
              <a:rPr lang="es-ES" sz="1400" b="1" dirty="0" smtClean="0">
                <a:solidFill>
                  <a:schemeClr val="accent2"/>
                </a:solidFill>
              </a:rPr>
              <a:t>Jueves </a:t>
            </a:r>
            <a:r>
              <a:rPr lang="es-ES" sz="1400" b="1" dirty="0">
                <a:solidFill>
                  <a:schemeClr val="accent2"/>
                </a:solidFill>
              </a:rPr>
              <a:t>28 de setiembre </a:t>
            </a:r>
            <a:r>
              <a:rPr lang="es-ES" sz="1400" b="1" dirty="0" smtClean="0">
                <a:solidFill>
                  <a:schemeClr val="accent2"/>
                </a:solidFill>
              </a:rPr>
              <a:t>- Aula Magna Facultad </a:t>
            </a:r>
            <a:r>
              <a:rPr lang="es-ES" sz="1400" b="1" dirty="0">
                <a:solidFill>
                  <a:schemeClr val="accent2"/>
                </a:solidFill>
              </a:rPr>
              <a:t>de Psicología</a:t>
            </a:r>
            <a:endParaRPr lang="es-UY" sz="1600" b="1" dirty="0">
              <a:solidFill>
                <a:schemeClr val="accent2"/>
              </a:solidFill>
            </a:endParaRPr>
          </a:p>
        </p:txBody>
      </p:sp>
      <p:pic>
        <p:nvPicPr>
          <p:cNvPr id="5" name="Imagen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6770" y="269263"/>
            <a:ext cx="1224136" cy="1272011"/>
          </a:xfrm>
          <a:prstGeom prst="rect">
            <a:avLst/>
          </a:prstGeom>
          <a:noFill/>
          <a:ln>
            <a:noFill/>
          </a:ln>
        </p:spPr>
      </p:pic>
      <p:sp>
        <p:nvSpPr>
          <p:cNvPr id="4" name="Rectángulo 3"/>
          <p:cNvSpPr/>
          <p:nvPr/>
        </p:nvSpPr>
        <p:spPr>
          <a:xfrm>
            <a:off x="755576" y="5373216"/>
            <a:ext cx="7734696" cy="646331"/>
          </a:xfrm>
          <a:prstGeom prst="rect">
            <a:avLst/>
          </a:prstGeom>
        </p:spPr>
        <p:txBody>
          <a:bodyPr wrap="square">
            <a:spAutoFit/>
          </a:bodyPr>
          <a:lstStyle/>
          <a:p>
            <a:pPr algn="ctr"/>
            <a:r>
              <a:rPr lang="es-ES" b="1" dirty="0">
                <a:latin typeface="AlegreyaBold"/>
              </a:rPr>
              <a:t>Mesa 3: </a:t>
            </a:r>
            <a:r>
              <a:rPr lang="es-ES" i="1" dirty="0">
                <a:latin typeface="AlegreyaItalic"/>
              </a:rPr>
              <a:t>Evaluación de los procesos de implementación y estrategias de mejora curricular</a:t>
            </a:r>
            <a:endParaRPr lang="es-ES" dirty="0"/>
          </a:p>
        </p:txBody>
      </p:sp>
      <p:sp>
        <p:nvSpPr>
          <p:cNvPr id="6" name="Rectángulo 5"/>
          <p:cNvSpPr/>
          <p:nvPr/>
        </p:nvSpPr>
        <p:spPr>
          <a:xfrm>
            <a:off x="611560" y="3597598"/>
            <a:ext cx="7748341" cy="1261884"/>
          </a:xfrm>
          <a:prstGeom prst="rect">
            <a:avLst/>
          </a:prstGeom>
        </p:spPr>
        <p:txBody>
          <a:bodyPr wrap="square">
            <a:spAutoFit/>
          </a:bodyPr>
          <a:lstStyle/>
          <a:p>
            <a:pPr algn="ctr"/>
            <a:r>
              <a:rPr lang="es-ES" sz="2800" b="1" dirty="0">
                <a:solidFill>
                  <a:schemeClr val="accent1"/>
                </a:solidFill>
                <a:latin typeface="Alegreya"/>
              </a:rPr>
              <a:t>Licenciatura en Recursos Hídricos y Riego </a:t>
            </a:r>
            <a:r>
              <a:rPr lang="es-ES" sz="2800" b="1" dirty="0" smtClean="0">
                <a:solidFill>
                  <a:schemeClr val="accent1"/>
                </a:solidFill>
                <a:latin typeface="Alegreya"/>
              </a:rPr>
              <a:t> </a:t>
            </a:r>
            <a:r>
              <a:rPr lang="es-ES" sz="2800" b="1" dirty="0">
                <a:solidFill>
                  <a:schemeClr val="accent1"/>
                </a:solidFill>
                <a:latin typeface="Alegreya"/>
              </a:rPr>
              <a:t>Plan de </a:t>
            </a:r>
            <a:r>
              <a:rPr lang="es-ES" sz="2800" b="1" dirty="0" smtClean="0">
                <a:solidFill>
                  <a:schemeClr val="accent1"/>
                </a:solidFill>
                <a:latin typeface="Alegreya"/>
              </a:rPr>
              <a:t>Estudios 2011 – 2017</a:t>
            </a:r>
          </a:p>
          <a:p>
            <a:pPr algn="ctr"/>
            <a:r>
              <a:rPr lang="es-ES" sz="2000" b="1" dirty="0" smtClean="0">
                <a:solidFill>
                  <a:schemeClr val="accent1"/>
                </a:solidFill>
                <a:latin typeface="Alegreya"/>
              </a:rPr>
              <a:t>Dr. Ing. Pablo Gamazo</a:t>
            </a:r>
            <a:endParaRPr lang="es-ES" sz="2000" b="1" dirty="0">
              <a:solidFill>
                <a:schemeClr val="accent1"/>
              </a:solidFill>
            </a:endParaRPr>
          </a:p>
        </p:txBody>
      </p:sp>
      <p:pic>
        <p:nvPicPr>
          <p:cNvPr id="1026" name="Picture 2" descr="Resultado de imagen para udelar comisión sectorial de enseñanz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919" y="272930"/>
            <a:ext cx="1359531" cy="124027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2364" y="312850"/>
            <a:ext cx="1152128" cy="1126750"/>
          </a:xfrm>
          <a:prstGeom prst="rect">
            <a:avLst/>
          </a:prstGeom>
        </p:spPr>
      </p:pic>
    </p:spTree>
    <p:extLst>
      <p:ext uri="{BB962C8B-B14F-4D97-AF65-F5344CB8AC3E}">
        <p14:creationId xmlns:p14="http://schemas.microsoft.com/office/powerpoint/2010/main" val="934524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9512" y="188640"/>
            <a:ext cx="8262356" cy="628937"/>
          </a:xfrm>
        </p:spPr>
        <p:txBody>
          <a:bodyPr>
            <a:normAutofit/>
          </a:bodyPr>
          <a:lstStyle/>
          <a:p>
            <a:r>
              <a:rPr lang="es-ES" b="1" dirty="0" smtClean="0">
                <a:solidFill>
                  <a:schemeClr val="accent1"/>
                </a:solidFill>
              </a:rPr>
              <a:t>el </a:t>
            </a:r>
            <a:r>
              <a:rPr lang="es-ES" b="1" dirty="0">
                <a:solidFill>
                  <a:schemeClr val="accent1"/>
                </a:solidFill>
              </a:rPr>
              <a:t>diseño curricular previsto e </a:t>
            </a:r>
            <a:r>
              <a:rPr lang="es-ES" b="1" dirty="0" smtClean="0">
                <a:solidFill>
                  <a:schemeClr val="accent1"/>
                </a:solidFill>
              </a:rPr>
              <a:t>implementado</a:t>
            </a:r>
            <a:endParaRPr lang="es-ES" b="1" dirty="0">
              <a:solidFill>
                <a:schemeClr val="accent1"/>
              </a:solidFill>
            </a:endParaRPr>
          </a:p>
        </p:txBody>
      </p:sp>
      <p:sp>
        <p:nvSpPr>
          <p:cNvPr id="6" name="Rectángulo 5"/>
          <p:cNvSpPr/>
          <p:nvPr/>
        </p:nvSpPr>
        <p:spPr>
          <a:xfrm>
            <a:off x="467544" y="814237"/>
            <a:ext cx="7344816" cy="369332"/>
          </a:xfrm>
          <a:prstGeom prst="rect">
            <a:avLst/>
          </a:prstGeom>
        </p:spPr>
        <p:txBody>
          <a:bodyPr wrap="square">
            <a:spAutoFit/>
          </a:bodyPr>
          <a:lstStyle/>
          <a:p>
            <a:pPr algn="ctr"/>
            <a:r>
              <a:rPr lang="es-UY" b="1" dirty="0" smtClean="0"/>
              <a:t>Plan de estudios Licenciatura </a:t>
            </a:r>
            <a:r>
              <a:rPr lang="es-UY" b="1" dirty="0"/>
              <a:t>en Ciencias Hídricas </a:t>
            </a:r>
            <a:r>
              <a:rPr lang="es-UY" b="1" dirty="0" smtClean="0"/>
              <a:t>Aplicadas 2011</a:t>
            </a:r>
            <a:endParaRPr lang="es-UY" dirty="0"/>
          </a:p>
        </p:txBody>
      </p:sp>
      <p:pic>
        <p:nvPicPr>
          <p:cNvPr id="2" name="Imagen 1"/>
          <p:cNvPicPr>
            <a:picLocks noChangeAspect="1"/>
          </p:cNvPicPr>
          <p:nvPr/>
        </p:nvPicPr>
        <p:blipFill>
          <a:blip r:embed="rId2"/>
          <a:stretch>
            <a:fillRect/>
          </a:stretch>
        </p:blipFill>
        <p:spPr>
          <a:xfrm>
            <a:off x="939385" y="1463065"/>
            <a:ext cx="6742609" cy="5082890"/>
          </a:xfrm>
          <a:prstGeom prst="rect">
            <a:avLst/>
          </a:prstGeom>
        </p:spPr>
      </p:pic>
    </p:spTree>
    <p:extLst>
      <p:ext uri="{BB962C8B-B14F-4D97-AF65-F5344CB8AC3E}">
        <p14:creationId xmlns:p14="http://schemas.microsoft.com/office/powerpoint/2010/main" val="2670995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9512" y="188640"/>
            <a:ext cx="8262356" cy="628937"/>
          </a:xfrm>
        </p:spPr>
        <p:txBody>
          <a:bodyPr>
            <a:normAutofit/>
          </a:bodyPr>
          <a:lstStyle/>
          <a:p>
            <a:r>
              <a:rPr lang="es-ES" b="1" dirty="0" smtClean="0">
                <a:solidFill>
                  <a:schemeClr val="accent1"/>
                </a:solidFill>
              </a:rPr>
              <a:t>el </a:t>
            </a:r>
            <a:r>
              <a:rPr lang="es-ES" b="1" dirty="0">
                <a:solidFill>
                  <a:schemeClr val="accent1"/>
                </a:solidFill>
              </a:rPr>
              <a:t>diseño curricular previsto e </a:t>
            </a:r>
            <a:r>
              <a:rPr lang="es-ES" b="1" dirty="0" smtClean="0">
                <a:solidFill>
                  <a:schemeClr val="accent1"/>
                </a:solidFill>
              </a:rPr>
              <a:t>implementado</a:t>
            </a:r>
            <a:endParaRPr lang="es-ES" b="1" dirty="0">
              <a:solidFill>
                <a:schemeClr val="accent1"/>
              </a:solidFill>
            </a:endParaRPr>
          </a:p>
        </p:txBody>
      </p:sp>
      <p:sp>
        <p:nvSpPr>
          <p:cNvPr id="6" name="Rectángulo 5"/>
          <p:cNvSpPr/>
          <p:nvPr/>
        </p:nvSpPr>
        <p:spPr>
          <a:xfrm>
            <a:off x="467544" y="814237"/>
            <a:ext cx="7344816" cy="369332"/>
          </a:xfrm>
          <a:prstGeom prst="rect">
            <a:avLst/>
          </a:prstGeom>
        </p:spPr>
        <p:txBody>
          <a:bodyPr wrap="square">
            <a:spAutoFit/>
          </a:bodyPr>
          <a:lstStyle/>
          <a:p>
            <a:pPr algn="ctr"/>
            <a:r>
              <a:rPr lang="es-UY" b="1" dirty="0" smtClean="0"/>
              <a:t>Plan de estudios Licenciatura </a:t>
            </a:r>
            <a:r>
              <a:rPr lang="es-UY" b="1" dirty="0"/>
              <a:t>en Ciencias Hídricas </a:t>
            </a:r>
            <a:r>
              <a:rPr lang="es-UY" b="1" dirty="0" smtClean="0"/>
              <a:t>Aplicadas 2011</a:t>
            </a:r>
            <a:endParaRPr lang="es-UY" dirty="0"/>
          </a:p>
        </p:txBody>
      </p:sp>
      <p:pic>
        <p:nvPicPr>
          <p:cNvPr id="12" name="Imagen 11"/>
          <p:cNvPicPr>
            <a:picLocks noChangeAspect="1"/>
          </p:cNvPicPr>
          <p:nvPr/>
        </p:nvPicPr>
        <p:blipFill>
          <a:blip r:embed="rId2"/>
          <a:stretch>
            <a:fillRect/>
          </a:stretch>
        </p:blipFill>
        <p:spPr>
          <a:xfrm>
            <a:off x="251520" y="1183569"/>
            <a:ext cx="4176464" cy="4711953"/>
          </a:xfrm>
          <a:prstGeom prst="rect">
            <a:avLst/>
          </a:prstGeom>
        </p:spPr>
      </p:pic>
      <p:pic>
        <p:nvPicPr>
          <p:cNvPr id="13" name="Imagen 12"/>
          <p:cNvPicPr>
            <a:picLocks noChangeAspect="1"/>
          </p:cNvPicPr>
          <p:nvPr/>
        </p:nvPicPr>
        <p:blipFill>
          <a:blip r:embed="rId3"/>
          <a:stretch>
            <a:fillRect/>
          </a:stretch>
        </p:blipFill>
        <p:spPr>
          <a:xfrm>
            <a:off x="4732771" y="1388464"/>
            <a:ext cx="4203374" cy="4128768"/>
          </a:xfrm>
          <a:prstGeom prst="rect">
            <a:avLst/>
          </a:prstGeom>
        </p:spPr>
      </p:pic>
      <p:sp>
        <p:nvSpPr>
          <p:cNvPr id="14" name="CuadroTexto 13"/>
          <p:cNvSpPr txBox="1"/>
          <p:nvPr/>
        </p:nvSpPr>
        <p:spPr>
          <a:xfrm>
            <a:off x="251520" y="5805264"/>
            <a:ext cx="8712968" cy="923330"/>
          </a:xfrm>
          <a:prstGeom prst="rect">
            <a:avLst/>
          </a:prstGeom>
          <a:noFill/>
        </p:spPr>
        <p:txBody>
          <a:bodyPr wrap="square" rtlCol="0">
            <a:spAutoFit/>
          </a:bodyPr>
          <a:lstStyle/>
          <a:p>
            <a:r>
              <a:rPr lang="es-ES" dirty="0" smtClean="0"/>
              <a:t>En principio se contaba con el apoyo de la UTN pero finalmente el apoyo no se concretó. </a:t>
            </a:r>
          </a:p>
          <a:p>
            <a:r>
              <a:rPr lang="es-ES" dirty="0" smtClean="0"/>
              <a:t>Se implementaron otras asignaturas manteniendo los mínimos de las áreas temáticas.</a:t>
            </a:r>
          </a:p>
          <a:p>
            <a:r>
              <a:rPr lang="es-ES" dirty="0" smtClean="0"/>
              <a:t>A su vez se modificaron otras asignaturas </a:t>
            </a:r>
          </a:p>
        </p:txBody>
      </p:sp>
      <p:sp>
        <p:nvSpPr>
          <p:cNvPr id="15" name="Rectángulo 14"/>
          <p:cNvSpPr/>
          <p:nvPr/>
        </p:nvSpPr>
        <p:spPr>
          <a:xfrm>
            <a:off x="2006654" y="3095396"/>
            <a:ext cx="1485226" cy="3336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p:cNvSpPr/>
          <p:nvPr/>
        </p:nvSpPr>
        <p:spPr>
          <a:xfrm>
            <a:off x="1907704" y="4365104"/>
            <a:ext cx="180020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p:cNvSpPr/>
          <p:nvPr/>
        </p:nvSpPr>
        <p:spPr>
          <a:xfrm>
            <a:off x="2123728" y="5163144"/>
            <a:ext cx="1368152" cy="35408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p:cNvSpPr/>
          <p:nvPr/>
        </p:nvSpPr>
        <p:spPr>
          <a:xfrm>
            <a:off x="6372200" y="1785394"/>
            <a:ext cx="1800200" cy="13143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p:cNvSpPr/>
          <p:nvPr/>
        </p:nvSpPr>
        <p:spPr>
          <a:xfrm>
            <a:off x="6754073" y="1988840"/>
            <a:ext cx="986279"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p:cNvSpPr/>
          <p:nvPr/>
        </p:nvSpPr>
        <p:spPr>
          <a:xfrm>
            <a:off x="6444208" y="4437112"/>
            <a:ext cx="172819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p:cNvSpPr/>
          <p:nvPr/>
        </p:nvSpPr>
        <p:spPr>
          <a:xfrm>
            <a:off x="6516216" y="4221088"/>
            <a:ext cx="1584176" cy="17929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21"/>
          <p:cNvSpPr/>
          <p:nvPr/>
        </p:nvSpPr>
        <p:spPr>
          <a:xfrm>
            <a:off x="6754072" y="4653135"/>
            <a:ext cx="1058287" cy="31813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84552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9512" y="404664"/>
            <a:ext cx="8262356" cy="1440160"/>
          </a:xfrm>
        </p:spPr>
        <p:txBody>
          <a:bodyPr>
            <a:noAutofit/>
          </a:bodyPr>
          <a:lstStyle/>
          <a:p>
            <a:pPr algn="just"/>
            <a:r>
              <a:rPr lang="es-ES" sz="2800" b="1" dirty="0">
                <a:solidFill>
                  <a:schemeClr val="accent1"/>
                </a:solidFill>
              </a:rPr>
              <a:t>las pautas acordadas para la definición de los cursos optativos y el tipo de formación que se reconoce a nivel de cursos electivos (acotadas al perfil de egreso, de formación general en todas las áreas del conocimiento, etc.)</a:t>
            </a:r>
          </a:p>
        </p:txBody>
      </p:sp>
      <p:sp>
        <p:nvSpPr>
          <p:cNvPr id="7" name="Marcador de contenido 2"/>
          <p:cNvSpPr txBox="1">
            <a:spLocks/>
          </p:cNvSpPr>
          <p:nvPr/>
        </p:nvSpPr>
        <p:spPr>
          <a:xfrm>
            <a:off x="342092" y="2924944"/>
            <a:ext cx="8262356" cy="33843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dirty="0" smtClean="0"/>
              <a:t>Actualmente </a:t>
            </a:r>
            <a:r>
              <a:rPr lang="es-ES" dirty="0"/>
              <a:t>los cursos </a:t>
            </a:r>
            <a:r>
              <a:rPr lang="es-ES" dirty="0" smtClean="0"/>
              <a:t>que se ofrecen para las “Áreas </a:t>
            </a:r>
            <a:r>
              <a:rPr lang="es-ES" dirty="0"/>
              <a:t>temáticas y Actividades Integradoras </a:t>
            </a:r>
            <a:r>
              <a:rPr lang="es-ES" dirty="0" smtClean="0"/>
              <a:t>Específicas” son los mínimos para egresar, se espera incorporar cursos optativos en el futuro</a:t>
            </a:r>
          </a:p>
          <a:p>
            <a:r>
              <a:rPr lang="es-ES" dirty="0" smtClean="0"/>
              <a:t>Existen cursos </a:t>
            </a:r>
            <a:r>
              <a:rPr lang="es-ES" dirty="0"/>
              <a:t>opcionales para las “Ciencias </a:t>
            </a:r>
            <a:r>
              <a:rPr lang="es-ES" dirty="0" smtClean="0"/>
              <a:t>básicas”</a:t>
            </a:r>
            <a:endParaRPr lang="es-ES" dirty="0"/>
          </a:p>
        </p:txBody>
      </p:sp>
    </p:spTree>
    <p:extLst>
      <p:ext uri="{BB962C8B-B14F-4D97-AF65-F5344CB8AC3E}">
        <p14:creationId xmlns:p14="http://schemas.microsoft.com/office/powerpoint/2010/main" val="611359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9512" y="404664"/>
            <a:ext cx="8262356" cy="1440160"/>
          </a:xfrm>
        </p:spPr>
        <p:txBody>
          <a:bodyPr>
            <a:noAutofit/>
          </a:bodyPr>
          <a:lstStyle/>
          <a:p>
            <a:pPr algn="just"/>
            <a:r>
              <a:rPr lang="es-ES" sz="2800" b="1" dirty="0">
                <a:solidFill>
                  <a:schemeClr val="accent1"/>
                </a:solidFill>
              </a:rPr>
              <a:t>los impactos o efectos de los planes de estudios en la formación de los estudiantes, a partir de estudios realizados por las comisiones de carreras u otros</a:t>
            </a:r>
          </a:p>
        </p:txBody>
      </p:sp>
      <p:sp>
        <p:nvSpPr>
          <p:cNvPr id="7" name="Marcador de contenido 2"/>
          <p:cNvSpPr txBox="1">
            <a:spLocks/>
          </p:cNvSpPr>
          <p:nvPr/>
        </p:nvSpPr>
        <p:spPr>
          <a:xfrm>
            <a:off x="323528" y="2060848"/>
            <a:ext cx="8262356" cy="417646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dirty="0"/>
              <a:t>Durante los primeros años de implementación de la </a:t>
            </a:r>
            <a:r>
              <a:rPr lang="es-ES" dirty="0" smtClean="0"/>
              <a:t>Licenciatura en Ciencias Hídricas Aplicadas se </a:t>
            </a:r>
            <a:r>
              <a:rPr lang="es-ES" dirty="0"/>
              <a:t>constató que tanto para los potenciales alumnos, como para la población general, resultaba difícil asociar el nombre de la Licenciatura con el perfil del egresado. </a:t>
            </a:r>
            <a:endParaRPr lang="es-ES" dirty="0" smtClean="0"/>
          </a:p>
          <a:p>
            <a:r>
              <a:rPr lang="es-ES" dirty="0" smtClean="0"/>
              <a:t>En </a:t>
            </a:r>
            <a:r>
              <a:rPr lang="es-ES" dirty="0"/>
              <a:t>el </a:t>
            </a:r>
            <a:r>
              <a:rPr lang="es-ES" dirty="0" smtClean="0"/>
              <a:t>2016, </a:t>
            </a:r>
            <a:r>
              <a:rPr lang="es-ES" dirty="0"/>
              <a:t>antes de existir egresados, se planteó por parte de la Comisión de Carrera el cambio de nombre a “Licenciatura en Recursos Hídricos y Riego”, entendiendo que el nuevo nombre refleja mejor el perfil del egresado.  </a:t>
            </a:r>
            <a:endParaRPr lang="es-ES" dirty="0" smtClean="0"/>
          </a:p>
          <a:p>
            <a:r>
              <a:rPr lang="es-ES" dirty="0" smtClean="0"/>
              <a:t>En el 2017 se aprueba el nuevo plan de estudios que básicamente cambia el nombre del título</a:t>
            </a:r>
            <a:endParaRPr lang="es-ES" dirty="0"/>
          </a:p>
          <a:p>
            <a:pPr marL="0" indent="0">
              <a:buNone/>
            </a:pPr>
            <a:endParaRPr lang="es-ES" dirty="0"/>
          </a:p>
        </p:txBody>
      </p:sp>
    </p:spTree>
    <p:extLst>
      <p:ext uri="{BB962C8B-B14F-4D97-AF65-F5344CB8AC3E}">
        <p14:creationId xmlns:p14="http://schemas.microsoft.com/office/powerpoint/2010/main" val="1341724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9512" y="404664"/>
            <a:ext cx="8262356" cy="936104"/>
          </a:xfrm>
        </p:spPr>
        <p:txBody>
          <a:bodyPr>
            <a:noAutofit/>
          </a:bodyPr>
          <a:lstStyle/>
          <a:p>
            <a:r>
              <a:rPr lang="es-ES" sz="2800" b="1" dirty="0">
                <a:solidFill>
                  <a:schemeClr val="accent1"/>
                </a:solidFill>
              </a:rPr>
              <a:t>las buenas prácticas experimentadas en estos años y las necesidades de mejora curricular institucional</a:t>
            </a:r>
          </a:p>
        </p:txBody>
      </p:sp>
      <p:sp>
        <p:nvSpPr>
          <p:cNvPr id="7" name="Marcador de contenido 2"/>
          <p:cNvSpPr txBox="1">
            <a:spLocks/>
          </p:cNvSpPr>
          <p:nvPr/>
        </p:nvSpPr>
        <p:spPr>
          <a:xfrm>
            <a:off x="323528" y="2060848"/>
            <a:ext cx="8262356" cy="417646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dirty="0"/>
              <a:t>La Licenciatura recibió el apoyo de la Facultad de Ingeniería como servicio de referencia </a:t>
            </a:r>
            <a:r>
              <a:rPr lang="es-ES" dirty="0" smtClean="0"/>
              <a:t>académica.</a:t>
            </a:r>
          </a:p>
          <a:p>
            <a:r>
              <a:rPr lang="es-ES" dirty="0"/>
              <a:t>Algunos cursos fueron  diagramados por la FING para luego ser dictados por docentes </a:t>
            </a:r>
            <a:r>
              <a:rPr lang="es-ES" dirty="0" smtClean="0"/>
              <a:t>locales</a:t>
            </a:r>
          </a:p>
          <a:p>
            <a:r>
              <a:rPr lang="es-ES" dirty="0"/>
              <a:t>Actualmente un curso es dictado por docentes que viajan y que ofrecen clases por </a:t>
            </a:r>
            <a:r>
              <a:rPr lang="es-ES" dirty="0" smtClean="0"/>
              <a:t>videoconferencia</a:t>
            </a:r>
            <a:endParaRPr lang="es-ES" dirty="0"/>
          </a:p>
          <a:p>
            <a:endParaRPr lang="es-ES" dirty="0"/>
          </a:p>
        </p:txBody>
      </p:sp>
    </p:spTree>
    <p:extLst>
      <p:ext uri="{BB962C8B-B14F-4D97-AF65-F5344CB8AC3E}">
        <p14:creationId xmlns:p14="http://schemas.microsoft.com/office/powerpoint/2010/main" val="617956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200769"/>
            <a:ext cx="8229600" cy="939551"/>
          </a:xfrm>
        </p:spPr>
        <p:txBody>
          <a:bodyPr/>
          <a:lstStyle/>
          <a:p>
            <a:pPr marL="0" indent="0" algn="ctr">
              <a:buNone/>
            </a:pPr>
            <a:r>
              <a:rPr lang="es-UY" b="1" dirty="0"/>
              <a:t>Licenciatura en </a:t>
            </a:r>
            <a:r>
              <a:rPr lang="es-UY" b="1" dirty="0" smtClean="0"/>
              <a:t>Recursos Hídricos y Riego</a:t>
            </a:r>
            <a:endParaRPr lang="es-UY" dirty="0"/>
          </a:p>
        </p:txBody>
      </p:sp>
      <p:sp>
        <p:nvSpPr>
          <p:cNvPr id="5" name="2 Marcador de contenido"/>
          <p:cNvSpPr txBox="1">
            <a:spLocks/>
          </p:cNvSpPr>
          <p:nvPr/>
        </p:nvSpPr>
        <p:spPr>
          <a:xfrm>
            <a:off x="1043608" y="1963358"/>
            <a:ext cx="1440160" cy="88620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US" sz="2400" dirty="0"/>
              <a:t>Algunos números:</a:t>
            </a:r>
          </a:p>
          <a:p>
            <a:pPr marL="0" indent="0">
              <a:buNone/>
            </a:pPr>
            <a:endParaRPr lang="es-US" sz="2400" dirty="0"/>
          </a:p>
          <a:p>
            <a:pPr marL="0" indent="0">
              <a:buNone/>
            </a:pPr>
            <a:endParaRPr lang="es-US" sz="2400" dirty="0"/>
          </a:p>
        </p:txBody>
      </p:sp>
      <p:sp>
        <p:nvSpPr>
          <p:cNvPr id="9" name="2 Marcador de contenido"/>
          <p:cNvSpPr txBox="1">
            <a:spLocks/>
          </p:cNvSpPr>
          <p:nvPr/>
        </p:nvSpPr>
        <p:spPr>
          <a:xfrm>
            <a:off x="323528" y="5263799"/>
            <a:ext cx="8406655" cy="539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US" sz="2400" dirty="0"/>
              <a:t>3 alumnos egresarán este año</a:t>
            </a:r>
          </a:p>
          <a:p>
            <a:pPr marL="0" indent="0">
              <a:buNone/>
            </a:pPr>
            <a:endParaRPr lang="es-US" sz="2400" dirty="0"/>
          </a:p>
          <a:p>
            <a:pPr marL="0" indent="0">
              <a:buNone/>
            </a:pPr>
            <a:endParaRPr lang="es-US" sz="2400" dirty="0"/>
          </a:p>
        </p:txBody>
      </p:sp>
      <p:sp>
        <p:nvSpPr>
          <p:cNvPr id="10" name="2 Marcador de contenido"/>
          <p:cNvSpPr txBox="1">
            <a:spLocks/>
          </p:cNvSpPr>
          <p:nvPr/>
        </p:nvSpPr>
        <p:spPr>
          <a:xfrm>
            <a:off x="323528" y="3732169"/>
            <a:ext cx="8820472" cy="13850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US" sz="2400" dirty="0"/>
              <a:t>Actualmente 2 alumnos están contratados DINAGUA – Salto y 1 alumno por DINAGUA - Artigas</a:t>
            </a:r>
          </a:p>
          <a:p>
            <a:pPr marL="0" indent="0">
              <a:buNone/>
            </a:pPr>
            <a:r>
              <a:rPr lang="es-US" sz="2400" dirty="0"/>
              <a:t>3 alumnos realizaron pasantía en OSE y 3 más la realizarán este año</a:t>
            </a:r>
          </a:p>
        </p:txBody>
      </p:sp>
      <p:sp>
        <p:nvSpPr>
          <p:cNvPr id="2" name="Rectángulo 1"/>
          <p:cNvSpPr/>
          <p:nvPr/>
        </p:nvSpPr>
        <p:spPr>
          <a:xfrm>
            <a:off x="5580112" y="2122904"/>
            <a:ext cx="2537266" cy="923330"/>
          </a:xfrm>
          <a:prstGeom prst="rect">
            <a:avLst/>
          </a:prstGeom>
        </p:spPr>
        <p:txBody>
          <a:bodyPr wrap="square">
            <a:spAutoFit/>
          </a:bodyPr>
          <a:lstStyle/>
          <a:p>
            <a:r>
              <a:rPr lang="es-ES" dirty="0">
                <a:solidFill>
                  <a:srgbClr val="222222"/>
                </a:solidFill>
                <a:latin typeface="Arial" panose="020B0604020202020204" pitchFamily="34" charset="0"/>
              </a:rPr>
              <a:t>De 112 alumnos que ingresaron 83 se encuentran activos</a:t>
            </a:r>
            <a:endParaRPr lang="es-ES" dirty="0"/>
          </a:p>
        </p:txBody>
      </p:sp>
      <p:pic>
        <p:nvPicPr>
          <p:cNvPr id="6" name="Imagen 5"/>
          <p:cNvPicPr>
            <a:picLocks noChangeAspect="1"/>
          </p:cNvPicPr>
          <p:nvPr/>
        </p:nvPicPr>
        <p:blipFill>
          <a:blip r:embed="rId2"/>
          <a:stretch>
            <a:fillRect/>
          </a:stretch>
        </p:blipFill>
        <p:spPr>
          <a:xfrm>
            <a:off x="2843808" y="1690573"/>
            <a:ext cx="2088232" cy="1828384"/>
          </a:xfrm>
          <a:prstGeom prst="rect">
            <a:avLst/>
          </a:prstGeom>
        </p:spPr>
      </p:pic>
    </p:spTree>
    <p:extLst>
      <p:ext uri="{BB962C8B-B14F-4D97-AF65-F5344CB8AC3E}">
        <p14:creationId xmlns:p14="http://schemas.microsoft.com/office/powerpoint/2010/main" val="441481413"/>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58541"/>
            <a:ext cx="8229600" cy="804419"/>
          </a:xfrm>
        </p:spPr>
        <p:txBody>
          <a:bodyPr/>
          <a:lstStyle/>
          <a:p>
            <a:r>
              <a:rPr lang="es-UY" dirty="0" smtClean="0"/>
              <a:t>Proyectos de grado</a:t>
            </a:r>
            <a:endParaRPr lang="es-UY" dirty="0"/>
          </a:p>
        </p:txBody>
      </p:sp>
      <p:sp>
        <p:nvSpPr>
          <p:cNvPr id="3" name="2 Marcador de contenido"/>
          <p:cNvSpPr>
            <a:spLocks noGrp="1"/>
          </p:cNvSpPr>
          <p:nvPr>
            <p:ph idx="1"/>
          </p:nvPr>
        </p:nvSpPr>
        <p:spPr>
          <a:xfrm>
            <a:off x="179512" y="1002652"/>
            <a:ext cx="5094004" cy="4525963"/>
          </a:xfrm>
        </p:spPr>
        <p:txBody>
          <a:bodyPr>
            <a:normAutofit/>
          </a:bodyPr>
          <a:lstStyle/>
          <a:p>
            <a:pPr algn="just"/>
            <a:r>
              <a:rPr lang="es-UY" sz="2000" dirty="0"/>
              <a:t>Evaluación de la respuesta hidrológica del Arroyo Laureles ante futuras intervenciones en su cuenca y elaboración de propuestas para su mitigación</a:t>
            </a:r>
          </a:p>
          <a:p>
            <a:pPr algn="just"/>
            <a:r>
              <a:rPr lang="es-ES" sz="2000" dirty="0" smtClean="0"/>
              <a:t>Alternativas en la gestión de riego en canales naturales </a:t>
            </a:r>
          </a:p>
          <a:p>
            <a:pPr algn="just"/>
            <a:r>
              <a:rPr lang="es-ES" sz="2000" dirty="0"/>
              <a:t>Estudio de factibilidad de </a:t>
            </a:r>
            <a:r>
              <a:rPr lang="es-ES" sz="2000" dirty="0" smtClean="0"/>
              <a:t>modelación hidrológica </a:t>
            </a:r>
            <a:r>
              <a:rPr lang="es-ES" sz="2000" dirty="0"/>
              <a:t>en subcuencas del río </a:t>
            </a:r>
            <a:r>
              <a:rPr lang="es-ES" sz="2000" dirty="0" smtClean="0"/>
              <a:t>Uruguay para </a:t>
            </a:r>
            <a:r>
              <a:rPr lang="es-ES" sz="2000" dirty="0"/>
              <a:t>la gestión del riesgo de </a:t>
            </a:r>
            <a:r>
              <a:rPr lang="es-ES" sz="2000" dirty="0" smtClean="0"/>
              <a:t>inundaciones aguas </a:t>
            </a:r>
            <a:r>
              <a:rPr lang="es-ES" sz="2000" dirty="0"/>
              <a:t>abajo de la represa Salto </a:t>
            </a:r>
            <a:r>
              <a:rPr lang="es-ES" sz="2000" dirty="0" smtClean="0"/>
              <a:t>Grande</a:t>
            </a:r>
          </a:p>
          <a:p>
            <a:pPr algn="just"/>
            <a:r>
              <a:rPr lang="es-ES" sz="2000" dirty="0" smtClean="0"/>
              <a:t>Diseño de tratamiento para efluente de Tambo de estación experimental EEFAS</a:t>
            </a:r>
            <a:endParaRPr lang="es-ES" sz="2000" dirty="0"/>
          </a:p>
          <a:p>
            <a:pPr algn="just"/>
            <a:endParaRPr lang="es-UY" dirty="0"/>
          </a:p>
        </p:txBody>
      </p:sp>
      <p:pic>
        <p:nvPicPr>
          <p:cNvPr id="5" name="Imagen 4"/>
          <p:cNvPicPr>
            <a:picLocks noChangeAspect="1"/>
          </p:cNvPicPr>
          <p:nvPr/>
        </p:nvPicPr>
        <p:blipFill>
          <a:blip r:embed="rId2"/>
          <a:stretch>
            <a:fillRect/>
          </a:stretch>
        </p:blipFill>
        <p:spPr>
          <a:xfrm>
            <a:off x="5796136" y="3265634"/>
            <a:ext cx="2886528" cy="1624375"/>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9302" y="1274549"/>
            <a:ext cx="2380196" cy="1785147"/>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5976" y="5064390"/>
            <a:ext cx="4465879" cy="1608919"/>
          </a:xfrm>
          <a:prstGeom prst="rect">
            <a:avLst/>
          </a:prstGeom>
        </p:spPr>
      </p:pic>
      <p:pic>
        <p:nvPicPr>
          <p:cNvPr id="7" name="Imagen 6" descr="H:\Ultimo\Imag_Aidis\C_Dayman_y Grilla_v5.jpg"/>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a:xfrm>
            <a:off x="510015" y="5013176"/>
            <a:ext cx="3286199" cy="1711349"/>
          </a:xfrm>
          <a:prstGeom prst="rect">
            <a:avLst/>
          </a:prstGeom>
          <a:noFill/>
          <a:ln>
            <a:solidFill>
              <a:schemeClr val="tx1"/>
            </a:solidFill>
          </a:ln>
        </p:spPr>
      </p:pic>
    </p:spTree>
    <p:extLst>
      <p:ext uri="{BB962C8B-B14F-4D97-AF65-F5344CB8AC3E}">
        <p14:creationId xmlns:p14="http://schemas.microsoft.com/office/powerpoint/2010/main" val="1658902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a:xfrm>
            <a:off x="342092" y="2636912"/>
            <a:ext cx="8229600" cy="3464978"/>
          </a:xfrm>
        </p:spPr>
        <p:txBody>
          <a:bodyPr>
            <a:normAutofit/>
          </a:bodyPr>
          <a:lstStyle/>
          <a:p>
            <a:pPr marL="0" indent="0" algn="ctr">
              <a:buNone/>
            </a:pPr>
            <a:r>
              <a:rPr lang="es-ES" sz="8000" dirty="0" smtClean="0"/>
              <a:t>Muchas Gracias</a:t>
            </a:r>
            <a:endParaRPr lang="es-ES" sz="8000" dirty="0"/>
          </a:p>
        </p:txBody>
      </p:sp>
    </p:spTree>
    <p:extLst>
      <p:ext uri="{BB962C8B-B14F-4D97-AF65-F5344CB8AC3E}">
        <p14:creationId xmlns:p14="http://schemas.microsoft.com/office/powerpoint/2010/main" val="1004684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260648"/>
            <a:ext cx="6624736" cy="1152128"/>
          </a:xfrm>
        </p:spPr>
        <p:txBody>
          <a:bodyPr>
            <a:normAutofit fontScale="90000"/>
          </a:bodyPr>
          <a:lstStyle/>
          <a:p>
            <a:r>
              <a:rPr lang="es-ES" dirty="0"/>
              <a:t>Licenciatura en Recursos Hídricos y Riego </a:t>
            </a:r>
          </a:p>
        </p:txBody>
      </p:sp>
      <p:sp>
        <p:nvSpPr>
          <p:cNvPr id="4" name="Marcador de contenido 4"/>
          <p:cNvSpPr>
            <a:spLocks noGrp="1"/>
          </p:cNvSpPr>
          <p:nvPr>
            <p:ph idx="1"/>
          </p:nvPr>
        </p:nvSpPr>
        <p:spPr>
          <a:xfrm>
            <a:off x="323528" y="1628800"/>
            <a:ext cx="8229600" cy="4680520"/>
          </a:xfrm>
        </p:spPr>
        <p:txBody>
          <a:bodyPr>
            <a:normAutofit fontScale="92500"/>
          </a:bodyPr>
          <a:lstStyle/>
          <a:p>
            <a:pPr marL="0" indent="0" algn="just">
              <a:buNone/>
            </a:pPr>
            <a:endParaRPr lang="es-ES" sz="2800" dirty="0" smtClean="0"/>
          </a:p>
          <a:p>
            <a:pPr algn="just"/>
            <a:r>
              <a:rPr lang="es-ES" sz="2800" dirty="0" smtClean="0"/>
              <a:t>Carrera que </a:t>
            </a:r>
            <a:r>
              <a:rPr lang="es-ES" sz="2800" dirty="0"/>
              <a:t>tiene como eje principal los recursos hídricos y su aprovechamiento con énfasis en el riego</a:t>
            </a:r>
          </a:p>
          <a:p>
            <a:pPr algn="just"/>
            <a:r>
              <a:rPr lang="es-ES" sz="2800" dirty="0" smtClean="0"/>
              <a:t>El </a:t>
            </a:r>
            <a:r>
              <a:rPr lang="es-ES" sz="2800" dirty="0"/>
              <a:t>área de actuación de los egresados es transversal y era cubierta por Ingenieros Civiles e Ingenieros Agrónomos</a:t>
            </a:r>
          </a:p>
          <a:p>
            <a:pPr algn="just"/>
            <a:r>
              <a:rPr lang="es-ES" sz="2800" dirty="0" smtClean="0"/>
              <a:t>La carrera que se ofrece en la sede Salto del CENUR Litoral Norte desde el 2012 y tiene 4 años de duración</a:t>
            </a:r>
          </a:p>
          <a:p>
            <a:pPr algn="just"/>
            <a:r>
              <a:rPr lang="es-ES" sz="2800" dirty="0"/>
              <a:t>Título otorgado por la Facultad de Ingeniería</a:t>
            </a:r>
          </a:p>
          <a:p>
            <a:pPr algn="just"/>
            <a:r>
              <a:rPr lang="es-ES" sz="2800" dirty="0"/>
              <a:t>Este año tendrá los primeros egresados</a:t>
            </a:r>
          </a:p>
          <a:p>
            <a:pPr algn="just"/>
            <a:endParaRPr lang="es-ES" sz="2800" dirty="0" smtClean="0"/>
          </a:p>
          <a:p>
            <a:pPr algn="just"/>
            <a:endParaRPr lang="es-ES" sz="2800" dirty="0" smtClean="0"/>
          </a:p>
        </p:txBody>
      </p:sp>
    </p:spTree>
    <p:extLst>
      <p:ext uri="{BB962C8B-B14F-4D97-AF65-F5344CB8AC3E}">
        <p14:creationId xmlns:p14="http://schemas.microsoft.com/office/powerpoint/2010/main" val="3917947267"/>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202649" y="260648"/>
            <a:ext cx="8689831" cy="720080"/>
          </a:xfrm>
        </p:spPr>
        <p:txBody>
          <a:bodyPr>
            <a:normAutofit fontScale="90000"/>
          </a:bodyPr>
          <a:lstStyle/>
          <a:p>
            <a:r>
              <a:rPr lang="es-ES" dirty="0" smtClean="0"/>
              <a:t>Creación e implementación de la carrera</a:t>
            </a:r>
            <a:endParaRPr lang="es-ES" dirty="0"/>
          </a:p>
        </p:txBody>
      </p:sp>
      <p:sp>
        <p:nvSpPr>
          <p:cNvPr id="9" name="Título 1"/>
          <p:cNvSpPr txBox="1">
            <a:spLocks/>
          </p:cNvSpPr>
          <p:nvPr/>
        </p:nvSpPr>
        <p:spPr>
          <a:xfrm>
            <a:off x="323528" y="1268760"/>
            <a:ext cx="8305356" cy="120164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US" sz="2500" dirty="0" smtClean="0"/>
              <a:t>Se enmarca dentro de los Programas </a:t>
            </a:r>
            <a:r>
              <a:rPr lang="es-US" sz="2500" dirty="0"/>
              <a:t>para el desarrollo de la Universidad en el </a:t>
            </a:r>
            <a:r>
              <a:rPr lang="es-US" sz="2500" dirty="0" smtClean="0"/>
              <a:t>Interior de la última década.</a:t>
            </a:r>
          </a:p>
          <a:p>
            <a:endParaRPr lang="es-ES" sz="2800" dirty="0"/>
          </a:p>
        </p:txBody>
      </p:sp>
      <p:sp>
        <p:nvSpPr>
          <p:cNvPr id="5" name="Rectángulo 4"/>
          <p:cNvSpPr/>
          <p:nvPr/>
        </p:nvSpPr>
        <p:spPr>
          <a:xfrm>
            <a:off x="357443" y="2181344"/>
            <a:ext cx="8502542" cy="1200329"/>
          </a:xfrm>
          <a:prstGeom prst="rect">
            <a:avLst/>
          </a:prstGeom>
        </p:spPr>
        <p:txBody>
          <a:bodyPr wrap="square">
            <a:spAutoFit/>
          </a:bodyPr>
          <a:lstStyle/>
          <a:p>
            <a:pPr algn="just"/>
            <a:r>
              <a:rPr lang="es-ES" sz="2400" dirty="0">
                <a:latin typeface="+mj-lt"/>
                <a:ea typeface="+mj-ea"/>
                <a:cs typeface="+mj-cs"/>
              </a:rPr>
              <a:t>En el 2007 la UDELAR comienza el proceso de elaboración de los Programas Regionales de Enseñanza Terciaria (PRET</a:t>
            </a:r>
            <a:r>
              <a:rPr lang="es-ES" sz="2400" dirty="0" smtClean="0">
                <a:latin typeface="+mj-lt"/>
                <a:ea typeface="+mj-ea"/>
                <a:cs typeface="+mj-cs"/>
              </a:rPr>
              <a:t>) el cual </a:t>
            </a:r>
            <a:r>
              <a:rPr lang="es-ES" sz="2400" dirty="0" smtClean="0"/>
              <a:t>dividió </a:t>
            </a:r>
            <a:r>
              <a:rPr lang="es-ES" sz="2400" dirty="0"/>
              <a:t>el interior en 5 </a:t>
            </a:r>
            <a:r>
              <a:rPr lang="es-ES" sz="2400" dirty="0" smtClean="0"/>
              <a:t>regiones</a:t>
            </a:r>
            <a:endParaRPr lang="es-ES" sz="2800" dirty="0">
              <a:latin typeface="+mj-lt"/>
              <a:ea typeface="+mj-ea"/>
              <a:cs typeface="+mj-cs"/>
            </a:endParaRPr>
          </a:p>
        </p:txBody>
      </p:sp>
      <p:pic>
        <p:nvPicPr>
          <p:cNvPr id="10" name="Picture 2" descr="http://www.cci.edu.uy/sites/default/files/col1.jpg.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67213" y="3563675"/>
            <a:ext cx="2976352" cy="2985832"/>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357443" y="3509427"/>
            <a:ext cx="5760640" cy="1200329"/>
          </a:xfrm>
          <a:prstGeom prst="rect">
            <a:avLst/>
          </a:prstGeom>
        </p:spPr>
        <p:txBody>
          <a:bodyPr wrap="square">
            <a:spAutoFit/>
          </a:bodyPr>
          <a:lstStyle/>
          <a:p>
            <a:r>
              <a:rPr lang="es-ES" sz="2400" dirty="0"/>
              <a:t>En base a estudios sobre características socioeconómicas, fortalezas y debilidades, se definieron ejes prioritarios para cada </a:t>
            </a:r>
            <a:r>
              <a:rPr lang="es-ES" sz="2400" dirty="0" smtClean="0"/>
              <a:t>región. </a:t>
            </a:r>
            <a:endParaRPr lang="es-ES" sz="2400" dirty="0"/>
          </a:p>
        </p:txBody>
      </p:sp>
      <p:sp>
        <p:nvSpPr>
          <p:cNvPr id="12" name="Rectángulo 11"/>
          <p:cNvSpPr/>
          <p:nvPr/>
        </p:nvSpPr>
        <p:spPr>
          <a:xfrm>
            <a:off x="386435" y="4918291"/>
            <a:ext cx="3044086" cy="1631216"/>
          </a:xfrm>
          <a:prstGeom prst="rect">
            <a:avLst/>
          </a:prstGeom>
        </p:spPr>
        <p:txBody>
          <a:bodyPr wrap="square">
            <a:spAutoFit/>
          </a:bodyPr>
          <a:lstStyle/>
          <a:p>
            <a:r>
              <a:rPr lang="es-ES" sz="2000" b="1" dirty="0" smtClean="0"/>
              <a:t>CENUR </a:t>
            </a:r>
            <a:r>
              <a:rPr lang="es-ES" sz="2000" b="1" dirty="0"/>
              <a:t>Litoral Norte</a:t>
            </a:r>
            <a:r>
              <a:rPr lang="es-ES" sz="2000" b="1" dirty="0" smtClean="0"/>
              <a:t>:</a:t>
            </a:r>
          </a:p>
          <a:p>
            <a:endParaRPr lang="es-ES" sz="2000" b="1" dirty="0"/>
          </a:p>
          <a:p>
            <a:pPr lvl="1"/>
            <a:r>
              <a:rPr lang="es-ES" sz="2000" dirty="0"/>
              <a:t>– Estudios Regionales</a:t>
            </a:r>
          </a:p>
          <a:p>
            <a:pPr lvl="1"/>
            <a:r>
              <a:rPr lang="es-ES" sz="2000" dirty="0"/>
              <a:t>– Biotecnología</a:t>
            </a:r>
          </a:p>
          <a:p>
            <a:pPr lvl="1"/>
            <a:r>
              <a:rPr lang="es-ES" sz="2000" dirty="0" smtClean="0"/>
              <a:t>– Salud</a:t>
            </a:r>
            <a:endParaRPr lang="es-ES" sz="2000" dirty="0"/>
          </a:p>
        </p:txBody>
      </p:sp>
      <p:sp>
        <p:nvSpPr>
          <p:cNvPr id="13" name="Rectángulo 12"/>
          <p:cNvSpPr/>
          <p:nvPr/>
        </p:nvSpPr>
        <p:spPr>
          <a:xfrm>
            <a:off x="3262989" y="5280316"/>
            <a:ext cx="2836244" cy="1323439"/>
          </a:xfrm>
          <a:prstGeom prst="rect">
            <a:avLst/>
          </a:prstGeom>
        </p:spPr>
        <p:txBody>
          <a:bodyPr wrap="square">
            <a:spAutoFit/>
          </a:bodyPr>
          <a:lstStyle/>
          <a:p>
            <a:pPr lvl="1"/>
            <a:r>
              <a:rPr lang="es-ES" sz="2000" dirty="0" smtClean="0"/>
              <a:t>– Agroalimentaria y Agroindustria</a:t>
            </a:r>
          </a:p>
          <a:p>
            <a:pPr lvl="1"/>
            <a:r>
              <a:rPr lang="es-ES" sz="2000" dirty="0" smtClean="0"/>
              <a:t>– </a:t>
            </a:r>
            <a:r>
              <a:rPr lang="es-ES" sz="2000" dirty="0"/>
              <a:t>Cultura del río</a:t>
            </a:r>
          </a:p>
          <a:p>
            <a:pPr lvl="1"/>
            <a:r>
              <a:rPr lang="es-ES" sz="2000" b="1" dirty="0"/>
              <a:t>– Agua y Energía</a:t>
            </a:r>
          </a:p>
        </p:txBody>
      </p:sp>
    </p:spTree>
    <p:extLst>
      <p:ext uri="{BB962C8B-B14F-4D97-AF65-F5344CB8AC3E}">
        <p14:creationId xmlns:p14="http://schemas.microsoft.com/office/powerpoint/2010/main" val="1927216398"/>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302" y="908720"/>
            <a:ext cx="9001000" cy="857250"/>
          </a:xfrm>
        </p:spPr>
        <p:txBody>
          <a:bodyPr>
            <a:noAutofit/>
          </a:bodyPr>
          <a:lstStyle/>
          <a:p>
            <a:r>
              <a:rPr lang="es-US" sz="2800" dirty="0"/>
              <a:t>Programas para el desarrollo de la Universidad en el Interior</a:t>
            </a:r>
          </a:p>
        </p:txBody>
      </p:sp>
      <p:sp>
        <p:nvSpPr>
          <p:cNvPr id="5" name="Marcador de contenido 4"/>
          <p:cNvSpPr>
            <a:spLocks noGrp="1"/>
          </p:cNvSpPr>
          <p:nvPr>
            <p:ph idx="1"/>
          </p:nvPr>
        </p:nvSpPr>
        <p:spPr>
          <a:xfrm>
            <a:off x="539552" y="1844824"/>
            <a:ext cx="7990090" cy="4035896"/>
          </a:xfrm>
        </p:spPr>
        <p:txBody>
          <a:bodyPr>
            <a:normAutofit fontScale="77500" lnSpcReduction="20000"/>
          </a:bodyPr>
          <a:lstStyle/>
          <a:p>
            <a:pPr algn="just"/>
            <a:r>
              <a:rPr lang="es-ES" dirty="0" smtClean="0"/>
              <a:t>Otro </a:t>
            </a:r>
            <a:r>
              <a:rPr lang="es-ES" dirty="0"/>
              <a:t>pilar para el desarrollo de la UDEALR en el </a:t>
            </a:r>
            <a:r>
              <a:rPr lang="es-ES" dirty="0" smtClean="0"/>
              <a:t>interior fue </a:t>
            </a:r>
            <a:r>
              <a:rPr lang="es-ES" dirty="0"/>
              <a:t>el programa de </a:t>
            </a:r>
            <a:r>
              <a:rPr lang="es-PR" dirty="0"/>
              <a:t>Polo de Desarrollo Universitario (</a:t>
            </a:r>
            <a:r>
              <a:rPr lang="es-PR" b="1" dirty="0"/>
              <a:t>PDU</a:t>
            </a:r>
            <a:r>
              <a:rPr lang="es-PR" dirty="0" smtClean="0"/>
              <a:t>)</a:t>
            </a:r>
          </a:p>
          <a:p>
            <a:pPr algn="just"/>
            <a:endParaRPr lang="es-PR" dirty="0" smtClean="0"/>
          </a:p>
          <a:p>
            <a:pPr algn="just"/>
            <a:r>
              <a:rPr lang="es-PR" dirty="0" smtClean="0"/>
              <a:t>El </a:t>
            </a:r>
            <a:r>
              <a:rPr lang="es-PR" b="1" dirty="0"/>
              <a:t>PDU</a:t>
            </a:r>
            <a:r>
              <a:rPr lang="es-PR" dirty="0"/>
              <a:t> es una estrategia concreta que ha desarrollado la UDELAR desde 2009, con el fin de radicar recursos humanos calificados con alta dedicación horaria en diversas áreas disciplinares en el interior del país. </a:t>
            </a:r>
            <a:endParaRPr lang="es-PR" dirty="0" smtClean="0"/>
          </a:p>
          <a:p>
            <a:pPr algn="just"/>
            <a:endParaRPr lang="es-PR" dirty="0" smtClean="0"/>
          </a:p>
          <a:p>
            <a:pPr algn="just"/>
            <a:r>
              <a:rPr lang="es-PR" dirty="0" smtClean="0"/>
              <a:t>Si </a:t>
            </a:r>
            <a:r>
              <a:rPr lang="es-PR" dirty="0"/>
              <a:t>bien el </a:t>
            </a:r>
            <a:r>
              <a:rPr lang="es-PR" b="1" dirty="0"/>
              <a:t>PDU</a:t>
            </a:r>
            <a:r>
              <a:rPr lang="es-PR" dirty="0"/>
              <a:t> tiene en su formulación un fuerte componente de investigación, los docentes desarrollan tareas en la función de enseñanza y de </a:t>
            </a:r>
            <a:r>
              <a:rPr lang="es-PR" dirty="0" smtClean="0"/>
              <a:t>extensión.</a:t>
            </a:r>
            <a:endParaRPr lang="es-ES" dirty="0"/>
          </a:p>
          <a:p>
            <a:pPr algn="just"/>
            <a:endParaRPr lang="es-ES" dirty="0"/>
          </a:p>
        </p:txBody>
      </p:sp>
      <p:sp>
        <p:nvSpPr>
          <p:cNvPr id="4" name="Título 1"/>
          <p:cNvSpPr txBox="1">
            <a:spLocks/>
          </p:cNvSpPr>
          <p:nvPr/>
        </p:nvSpPr>
        <p:spPr>
          <a:xfrm>
            <a:off x="202649" y="260648"/>
            <a:ext cx="8689831" cy="72008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mtClean="0"/>
              <a:t>Creación e implementación de la carrera</a:t>
            </a:r>
            <a:endParaRPr lang="es-ES" dirty="0"/>
          </a:p>
        </p:txBody>
      </p:sp>
    </p:spTree>
    <p:extLst>
      <p:ext uri="{BB962C8B-B14F-4D97-AF65-F5344CB8AC3E}">
        <p14:creationId xmlns:p14="http://schemas.microsoft.com/office/powerpoint/2010/main" val="596905148"/>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700808"/>
            <a:ext cx="8892480" cy="1026114"/>
          </a:xfrm>
        </p:spPr>
        <p:txBody>
          <a:bodyPr>
            <a:noAutofit/>
          </a:bodyPr>
          <a:lstStyle/>
          <a:p>
            <a:pPr algn="ctr"/>
            <a:r>
              <a:rPr lang="es-ES" sz="2100" dirty="0"/>
              <a:t>Estudio de demanda y factibilidad de la descentralización del área científico tecnológica de la UDELAR en el norte del país, </a:t>
            </a:r>
            <a:r>
              <a:rPr lang="es-ES" sz="2100" b="1" dirty="0"/>
              <a:t>Facultad de Ciencias Sociales</a:t>
            </a:r>
            <a:r>
              <a:rPr lang="es-ES" sz="2100" dirty="0"/>
              <a:t>, 2009</a:t>
            </a:r>
          </a:p>
        </p:txBody>
      </p:sp>
      <p:sp>
        <p:nvSpPr>
          <p:cNvPr id="3" name="2 Marcador de contenido"/>
          <p:cNvSpPr>
            <a:spLocks noGrp="1"/>
          </p:cNvSpPr>
          <p:nvPr>
            <p:ph idx="1"/>
          </p:nvPr>
        </p:nvSpPr>
        <p:spPr>
          <a:xfrm>
            <a:off x="323528" y="3140968"/>
            <a:ext cx="8568952" cy="2859792"/>
          </a:xfrm>
        </p:spPr>
        <p:txBody>
          <a:bodyPr>
            <a:normAutofit fontScale="70000" lnSpcReduction="20000"/>
          </a:bodyPr>
          <a:lstStyle/>
          <a:p>
            <a:r>
              <a:rPr lang="es-ES" dirty="0" smtClean="0"/>
              <a:t>Directivos del sector público y privado  consideran importante la </a:t>
            </a:r>
            <a:r>
              <a:rPr lang="es-ES" b="1" dirty="0" smtClean="0"/>
              <a:t>generación de profesionales </a:t>
            </a:r>
            <a:r>
              <a:rPr lang="es-ES" dirty="0" smtClean="0"/>
              <a:t>en el  área científico tecnológica</a:t>
            </a:r>
          </a:p>
          <a:p>
            <a:endParaRPr lang="es-ES" dirty="0" smtClean="0"/>
          </a:p>
          <a:p>
            <a:r>
              <a:rPr lang="es-ES" dirty="0" smtClean="0"/>
              <a:t>Directivos </a:t>
            </a:r>
            <a:r>
              <a:rPr lang="es-ES" dirty="0"/>
              <a:t>del sector público enuncian la </a:t>
            </a:r>
            <a:r>
              <a:rPr lang="es-ES" b="1" dirty="0"/>
              <a:t>necesidad</a:t>
            </a:r>
            <a:r>
              <a:rPr lang="es-ES" dirty="0"/>
              <a:t> de </a:t>
            </a:r>
            <a:r>
              <a:rPr lang="es-ES" dirty="0" smtClean="0"/>
              <a:t>profesionales  y el </a:t>
            </a:r>
            <a:r>
              <a:rPr lang="es-ES" dirty="0"/>
              <a:t>desarrollo de </a:t>
            </a:r>
            <a:r>
              <a:rPr lang="es-ES" b="1" dirty="0" smtClean="0"/>
              <a:t>carreras  más específicas</a:t>
            </a:r>
          </a:p>
          <a:p>
            <a:endParaRPr lang="es-ES" dirty="0" smtClean="0"/>
          </a:p>
          <a:p>
            <a:r>
              <a:rPr lang="es-ES" dirty="0" smtClean="0"/>
              <a:t>Existe en la región un número importante de bachilleres que </a:t>
            </a:r>
            <a:r>
              <a:rPr lang="es-ES" b="1" dirty="0" smtClean="0"/>
              <a:t>desean realizar las carreras del área</a:t>
            </a:r>
            <a:r>
              <a:rPr lang="es-ES" dirty="0" smtClean="0"/>
              <a:t>.</a:t>
            </a:r>
          </a:p>
        </p:txBody>
      </p:sp>
      <p:sp>
        <p:nvSpPr>
          <p:cNvPr id="4" name="Título 1"/>
          <p:cNvSpPr txBox="1">
            <a:spLocks/>
          </p:cNvSpPr>
          <p:nvPr/>
        </p:nvSpPr>
        <p:spPr>
          <a:xfrm>
            <a:off x="202649" y="260648"/>
            <a:ext cx="8689831" cy="72008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mtClean="0"/>
              <a:t>Creación e implementación de la carrera</a:t>
            </a:r>
            <a:endParaRPr lang="es-ES" dirty="0"/>
          </a:p>
        </p:txBody>
      </p:sp>
    </p:spTree>
    <p:extLst>
      <p:ext uri="{BB962C8B-B14F-4D97-AF65-F5344CB8AC3E}">
        <p14:creationId xmlns:p14="http://schemas.microsoft.com/office/powerpoint/2010/main" val="1437559397"/>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8424" y="1789219"/>
            <a:ext cx="6081768" cy="1584176"/>
          </a:xfrm>
        </p:spPr>
        <p:txBody>
          <a:bodyPr>
            <a:normAutofit/>
          </a:bodyPr>
          <a:lstStyle/>
          <a:p>
            <a:pPr marL="0" indent="0">
              <a:buNone/>
            </a:pPr>
            <a:r>
              <a:rPr lang="es-ES" sz="2800" dirty="0" smtClean="0"/>
              <a:t>En el 2009 la Regional Norte y Facultad de Ingeniería promueven la creación de:</a:t>
            </a:r>
          </a:p>
        </p:txBody>
      </p:sp>
      <p:pic>
        <p:nvPicPr>
          <p:cNvPr id="4" name="Imagen 3"/>
          <p:cNvPicPr>
            <a:picLocks noChangeAspect="1"/>
          </p:cNvPicPr>
          <p:nvPr/>
        </p:nvPicPr>
        <p:blipFill>
          <a:blip r:embed="rId2"/>
          <a:stretch>
            <a:fillRect/>
          </a:stretch>
        </p:blipFill>
        <p:spPr>
          <a:xfrm>
            <a:off x="6732240" y="1791721"/>
            <a:ext cx="2050866" cy="141352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3849800"/>
            <a:ext cx="1584176" cy="1549282"/>
          </a:xfrm>
          <a:prstGeom prst="rect">
            <a:avLst/>
          </a:prstGeom>
        </p:spPr>
      </p:pic>
      <p:sp>
        <p:nvSpPr>
          <p:cNvPr id="7" name="Marcador de contenido 2"/>
          <p:cNvSpPr txBox="1">
            <a:spLocks/>
          </p:cNvSpPr>
          <p:nvPr/>
        </p:nvSpPr>
        <p:spPr>
          <a:xfrm>
            <a:off x="899592" y="3849800"/>
            <a:ext cx="5544616" cy="17506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800" dirty="0"/>
              <a:t>PDU de Agua y Ciencias Afines </a:t>
            </a:r>
          </a:p>
          <a:p>
            <a:r>
              <a:rPr lang="es-ES" sz="2800" dirty="0"/>
              <a:t>Ciclo Inicial Optativo Científico Tecnológico</a:t>
            </a:r>
          </a:p>
        </p:txBody>
      </p:sp>
      <p:sp>
        <p:nvSpPr>
          <p:cNvPr id="8" name="Título 1"/>
          <p:cNvSpPr>
            <a:spLocks noGrp="1"/>
          </p:cNvSpPr>
          <p:nvPr>
            <p:ph type="title"/>
          </p:nvPr>
        </p:nvSpPr>
        <p:spPr>
          <a:xfrm>
            <a:off x="202649" y="260648"/>
            <a:ext cx="8689831" cy="720080"/>
          </a:xfrm>
        </p:spPr>
        <p:txBody>
          <a:bodyPr>
            <a:normAutofit fontScale="90000"/>
          </a:bodyPr>
          <a:lstStyle/>
          <a:p>
            <a:r>
              <a:rPr lang="es-ES" dirty="0" smtClean="0"/>
              <a:t>Creación e implementación de la carrera</a:t>
            </a:r>
            <a:endParaRPr lang="es-ES" dirty="0"/>
          </a:p>
        </p:txBody>
      </p:sp>
    </p:spTree>
    <p:extLst>
      <p:ext uri="{BB962C8B-B14F-4D97-AF65-F5344CB8AC3E}">
        <p14:creationId xmlns:p14="http://schemas.microsoft.com/office/powerpoint/2010/main" val="3638397681"/>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38850" y="1126870"/>
            <a:ext cx="8553629" cy="1592202"/>
          </a:xfrm>
        </p:spPr>
        <p:txBody>
          <a:bodyPr>
            <a:normAutofit/>
          </a:bodyPr>
          <a:lstStyle/>
          <a:p>
            <a:pPr marL="0" indent="0" algn="just">
              <a:buNone/>
            </a:pPr>
            <a:r>
              <a:rPr lang="es-ES" sz="2800" dirty="0"/>
              <a:t>En el 2011 la </a:t>
            </a:r>
            <a:r>
              <a:rPr lang="es-ES" sz="2800" dirty="0" smtClean="0"/>
              <a:t>CCI CSE </a:t>
            </a:r>
            <a:r>
              <a:rPr lang="es-ES" sz="2800" dirty="0"/>
              <a:t>convocaron a los servicios universitarios para presentar propuestas de nuevas ofertas para la enseñanza de grado en el interior del país.</a:t>
            </a:r>
          </a:p>
        </p:txBody>
      </p:sp>
      <p:sp>
        <p:nvSpPr>
          <p:cNvPr id="4" name="Título 1"/>
          <p:cNvSpPr>
            <a:spLocks noGrp="1"/>
          </p:cNvSpPr>
          <p:nvPr>
            <p:ph type="title"/>
          </p:nvPr>
        </p:nvSpPr>
        <p:spPr>
          <a:xfrm>
            <a:off x="202649" y="260648"/>
            <a:ext cx="8689831" cy="720080"/>
          </a:xfrm>
        </p:spPr>
        <p:txBody>
          <a:bodyPr>
            <a:normAutofit fontScale="90000"/>
          </a:bodyPr>
          <a:lstStyle/>
          <a:p>
            <a:r>
              <a:rPr lang="es-ES" dirty="0" smtClean="0"/>
              <a:t>Creación e implementación de la carrera</a:t>
            </a:r>
            <a:endParaRPr lang="es-ES" dirty="0"/>
          </a:p>
        </p:txBody>
      </p:sp>
      <p:sp>
        <p:nvSpPr>
          <p:cNvPr id="6" name="2 Marcador de contenido"/>
          <p:cNvSpPr txBox="1">
            <a:spLocks/>
          </p:cNvSpPr>
          <p:nvPr/>
        </p:nvSpPr>
        <p:spPr>
          <a:xfrm>
            <a:off x="278545" y="3081568"/>
            <a:ext cx="8757951" cy="2198701"/>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4400" dirty="0" smtClean="0"/>
              <a:t>Se identificó Agua y Energía como eje prioritario para el CENUR LN</a:t>
            </a:r>
          </a:p>
          <a:p>
            <a:r>
              <a:rPr lang="es-ES" sz="4400" dirty="0" smtClean="0"/>
              <a:t>Existía la oferta académica de un 1er año de ingeniería en la región</a:t>
            </a:r>
          </a:p>
          <a:p>
            <a:r>
              <a:rPr lang="es-ES" sz="4400" dirty="0" smtClean="0"/>
              <a:t>Existían docentes radicados del PDU de Agua y Ciencias Afines </a:t>
            </a:r>
          </a:p>
          <a:p>
            <a:r>
              <a:rPr lang="es-ES" sz="4400" dirty="0"/>
              <a:t>Recursos hídricos condicionan fuertemente el desarrollo y bienestar de las </a:t>
            </a:r>
            <a:r>
              <a:rPr lang="es-ES" sz="4400" dirty="0" smtClean="0"/>
              <a:t>poblaciones y el </a:t>
            </a:r>
            <a:r>
              <a:rPr lang="es-ES" sz="4400" dirty="0"/>
              <a:t>agua es un factor limitante para la actividad agropecuaria </a:t>
            </a:r>
            <a:endParaRPr lang="es-ES" dirty="0"/>
          </a:p>
        </p:txBody>
      </p:sp>
      <p:sp>
        <p:nvSpPr>
          <p:cNvPr id="7" name="1 "/>
          <p:cNvSpPr txBox="1">
            <a:spLocks/>
          </p:cNvSpPr>
          <p:nvPr/>
        </p:nvSpPr>
        <p:spPr>
          <a:xfrm>
            <a:off x="463654" y="4981509"/>
            <a:ext cx="8352928" cy="1700466"/>
          </a:xfrm>
          <a:prstGeom prst="rect">
            <a:avLst/>
          </a:prstGeom>
        </p:spPr>
        <p:txBody>
          <a:bodyPr vert="horz" wrap="square" lIns="0" rIns="0" bIns="0" anchor="b">
            <a:spAutoFit/>
          </a:bodyPr>
          <a:lstStyle>
            <a:defPPr lvl="0">
              <a:buSzPct val="45000"/>
              <a:buFont typeface="StarSymbol"/>
              <a:buNone/>
              <a:defRPr/>
            </a:defPPr>
            <a:lvl1pPr lvl="0" algn="l" rtl="0" eaLnBrk="1" latinLnBrk="0" hangingPunct="1">
              <a:spcBef>
                <a:spcPct val="0"/>
              </a:spcBef>
              <a:buSzPct val="45000"/>
              <a:buFont typeface="StarSymbol"/>
              <a:buChar char="●"/>
              <a:defRPr kumimoji="0" sz="5000" b="0" kern="1200">
                <a:ln>
                  <a:noFill/>
                </a:ln>
                <a:solidFill>
                  <a:schemeClr val="tx2"/>
                </a:solidFill>
                <a:effectLst/>
                <a:latin typeface="+mj-lt"/>
                <a:ea typeface="+mj-ea"/>
                <a:cs typeface="+mj-cs"/>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lgn="ctr">
              <a:buFont typeface="StarSymbol"/>
              <a:buNone/>
            </a:pPr>
            <a:r>
              <a:rPr lang="es-ES" sz="3000" dirty="0"/>
              <a:t>Se propuso la creación de la carrera:</a:t>
            </a:r>
          </a:p>
          <a:p>
            <a:pPr algn="ctr">
              <a:buFont typeface="StarSymbol"/>
              <a:buNone/>
            </a:pPr>
            <a:r>
              <a:rPr lang="es-ES" sz="3750" dirty="0"/>
              <a:t>Licenciatura en Ciencias Hídricas </a:t>
            </a:r>
            <a:r>
              <a:rPr lang="es-ES" sz="3750" dirty="0" smtClean="0"/>
              <a:t>Aplicadas</a:t>
            </a:r>
          </a:p>
          <a:p>
            <a:pPr algn="ctr">
              <a:buFont typeface="StarSymbol"/>
              <a:buNone/>
            </a:pPr>
            <a:r>
              <a:rPr lang="es-ES" sz="2000" dirty="0" smtClean="0"/>
              <a:t>(En el plan 2017 se cambia el nombre de la carrera a Licenciatura en Recursos Hídricos y Riego)</a:t>
            </a:r>
            <a:endParaRPr lang="es-ES" sz="2000" dirty="0"/>
          </a:p>
        </p:txBody>
      </p:sp>
      <p:sp>
        <p:nvSpPr>
          <p:cNvPr id="2" name="CuadroTexto 1"/>
          <p:cNvSpPr txBox="1"/>
          <p:nvPr/>
        </p:nvSpPr>
        <p:spPr>
          <a:xfrm>
            <a:off x="310263" y="2556168"/>
            <a:ext cx="1391728" cy="461665"/>
          </a:xfrm>
          <a:prstGeom prst="rect">
            <a:avLst/>
          </a:prstGeom>
          <a:noFill/>
        </p:spPr>
        <p:txBody>
          <a:bodyPr wrap="none" rtlCol="0">
            <a:spAutoFit/>
          </a:bodyPr>
          <a:lstStyle/>
          <a:p>
            <a:r>
              <a:rPr lang="es-ES" sz="2400" dirty="0" smtClean="0"/>
              <a:t>Dado que</a:t>
            </a:r>
            <a:endParaRPr lang="es-ES" sz="2400" dirty="0"/>
          </a:p>
        </p:txBody>
      </p:sp>
    </p:spTree>
    <p:extLst>
      <p:ext uri="{BB962C8B-B14F-4D97-AF65-F5344CB8AC3E}">
        <p14:creationId xmlns:p14="http://schemas.microsoft.com/office/powerpoint/2010/main" val="21428043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206229"/>
            <a:ext cx="8229600" cy="576064"/>
          </a:xfrm>
        </p:spPr>
        <p:txBody>
          <a:bodyPr>
            <a:normAutofit lnSpcReduction="10000"/>
          </a:bodyPr>
          <a:lstStyle/>
          <a:p>
            <a:pPr marL="0" indent="0" algn="ctr">
              <a:buNone/>
            </a:pPr>
            <a:r>
              <a:rPr lang="es-UY" b="1" dirty="0"/>
              <a:t>Licenciatura en Ciencias Hídricas Aplicadas</a:t>
            </a:r>
            <a:endParaRPr lang="es-UY" dirty="0"/>
          </a:p>
        </p:txBody>
      </p:sp>
      <p:sp>
        <p:nvSpPr>
          <p:cNvPr id="4" name="2 Marcador de contenido"/>
          <p:cNvSpPr txBox="1">
            <a:spLocks/>
          </p:cNvSpPr>
          <p:nvPr/>
        </p:nvSpPr>
        <p:spPr>
          <a:xfrm>
            <a:off x="611560" y="3150805"/>
            <a:ext cx="4826071" cy="374441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US" sz="2800" dirty="0"/>
              <a:t>Formación en:</a:t>
            </a:r>
            <a:endParaRPr lang="es-ES" sz="2800" dirty="0"/>
          </a:p>
          <a:p>
            <a:r>
              <a:rPr lang="es-ES" dirty="0" smtClean="0"/>
              <a:t>dinámica </a:t>
            </a:r>
            <a:r>
              <a:rPr lang="es-ES" dirty="0"/>
              <a:t>y aprovechamiento de recursos hídricos</a:t>
            </a:r>
          </a:p>
          <a:p>
            <a:r>
              <a:rPr lang="es-ES" dirty="0"/>
              <a:t>conducciones hidráulicas</a:t>
            </a:r>
          </a:p>
          <a:p>
            <a:r>
              <a:rPr lang="es-ES" dirty="0"/>
              <a:t>hidrología urbana</a:t>
            </a:r>
          </a:p>
          <a:p>
            <a:r>
              <a:rPr lang="es-ES" dirty="0"/>
              <a:t>tratamiento de </a:t>
            </a:r>
            <a:r>
              <a:rPr lang="es-ES" dirty="0" err="1"/>
              <a:t>agroefluentes</a:t>
            </a:r>
            <a:r>
              <a:rPr lang="es-ES" dirty="0"/>
              <a:t> </a:t>
            </a:r>
          </a:p>
          <a:p>
            <a:r>
              <a:rPr lang="es-ES" dirty="0"/>
              <a:t>saneamiento para pequeñas comunidades</a:t>
            </a:r>
          </a:p>
          <a:p>
            <a:r>
              <a:rPr lang="es-ES" dirty="0"/>
              <a:t>geofísica aplicada a recursos hídricos </a:t>
            </a:r>
          </a:p>
          <a:p>
            <a:r>
              <a:rPr lang="es-ES" dirty="0"/>
              <a:t>varias asignaturas vinculadas al riego</a:t>
            </a:r>
          </a:p>
        </p:txBody>
      </p:sp>
      <p:sp>
        <p:nvSpPr>
          <p:cNvPr id="2" name="Rectángulo 1"/>
          <p:cNvSpPr/>
          <p:nvPr/>
        </p:nvSpPr>
        <p:spPr>
          <a:xfrm>
            <a:off x="5940152" y="3789040"/>
            <a:ext cx="2880320" cy="1200329"/>
          </a:xfrm>
          <a:prstGeom prst="rect">
            <a:avLst/>
          </a:prstGeom>
        </p:spPr>
        <p:txBody>
          <a:bodyPr wrap="square">
            <a:spAutoFit/>
          </a:bodyPr>
          <a:lstStyle/>
          <a:p>
            <a:pPr algn="ctr"/>
            <a:r>
              <a:rPr lang="es-ES" i="1" dirty="0">
                <a:solidFill>
                  <a:schemeClr val="accent1"/>
                </a:solidFill>
              </a:rPr>
              <a:t>Similar a la que hoy en día reciben los Ingenieros Civiles con opción Hidráulica Ambiental. </a:t>
            </a:r>
          </a:p>
        </p:txBody>
      </p:sp>
      <p:sp>
        <p:nvSpPr>
          <p:cNvPr id="6" name="Cerrar llave 5"/>
          <p:cNvSpPr/>
          <p:nvPr/>
        </p:nvSpPr>
        <p:spPr>
          <a:xfrm>
            <a:off x="4824536" y="3526537"/>
            <a:ext cx="1008112" cy="206270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 name="2 Marcador de contenido"/>
          <p:cNvSpPr txBox="1">
            <a:spLocks/>
          </p:cNvSpPr>
          <p:nvPr/>
        </p:nvSpPr>
        <p:spPr>
          <a:xfrm>
            <a:off x="467544" y="1462493"/>
            <a:ext cx="8229600"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ES" sz="2400" dirty="0" smtClean="0"/>
              <a:t>Es una carrera que tiene como eje principal los recursos hídricos y su aprovechamiento con énfasis en el riego</a:t>
            </a:r>
            <a:endParaRPr lang="es-ES" sz="2400" dirty="0"/>
          </a:p>
        </p:txBody>
      </p:sp>
    </p:spTree>
    <p:extLst>
      <p:ext uri="{BB962C8B-B14F-4D97-AF65-F5344CB8AC3E}">
        <p14:creationId xmlns:p14="http://schemas.microsoft.com/office/powerpoint/2010/main" val="3482958021"/>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Puntos de </a:t>
            </a:r>
            <a:r>
              <a:rPr lang="es-ES" dirty="0"/>
              <a:t>interés para </a:t>
            </a:r>
            <a:r>
              <a:rPr lang="es-ES" dirty="0" smtClean="0"/>
              <a:t>taller:</a:t>
            </a:r>
            <a:endParaRPr lang="es-ES" dirty="0"/>
          </a:p>
        </p:txBody>
      </p:sp>
      <p:sp>
        <p:nvSpPr>
          <p:cNvPr id="3" name="Marcador de contenido 2"/>
          <p:cNvSpPr>
            <a:spLocks noGrp="1"/>
          </p:cNvSpPr>
          <p:nvPr>
            <p:ph idx="1"/>
          </p:nvPr>
        </p:nvSpPr>
        <p:spPr>
          <a:xfrm>
            <a:off x="342092" y="1575927"/>
            <a:ext cx="8262356" cy="4525963"/>
          </a:xfrm>
        </p:spPr>
        <p:txBody>
          <a:bodyPr>
            <a:normAutofit fontScale="85000" lnSpcReduction="10000"/>
          </a:bodyPr>
          <a:lstStyle/>
          <a:p>
            <a:r>
              <a:rPr lang="es-ES" b="1" dirty="0" smtClean="0">
                <a:solidFill>
                  <a:schemeClr val="accent1"/>
                </a:solidFill>
              </a:rPr>
              <a:t>el </a:t>
            </a:r>
            <a:r>
              <a:rPr lang="es-ES" b="1" dirty="0">
                <a:solidFill>
                  <a:schemeClr val="accent1"/>
                </a:solidFill>
              </a:rPr>
              <a:t>diseño curricular previsto e implementado</a:t>
            </a:r>
          </a:p>
          <a:p>
            <a:r>
              <a:rPr lang="es-ES" b="1" dirty="0" smtClean="0">
                <a:solidFill>
                  <a:schemeClr val="accent1"/>
                </a:solidFill>
              </a:rPr>
              <a:t>las </a:t>
            </a:r>
            <a:r>
              <a:rPr lang="es-ES" b="1" dirty="0">
                <a:solidFill>
                  <a:schemeClr val="accent1"/>
                </a:solidFill>
              </a:rPr>
              <a:t>pautas acordadas para la definición de los cursos optativos y el tipo de formación que se reconoce a nivel de cursos electivos (acotadas al perfil de egreso, de formación general en todas las áreas del conocimiento, etc.)</a:t>
            </a:r>
          </a:p>
          <a:p>
            <a:r>
              <a:rPr lang="es-ES" b="1" dirty="0" smtClean="0">
                <a:solidFill>
                  <a:schemeClr val="accent1"/>
                </a:solidFill>
              </a:rPr>
              <a:t>los </a:t>
            </a:r>
            <a:r>
              <a:rPr lang="es-ES" b="1" dirty="0">
                <a:solidFill>
                  <a:schemeClr val="accent1"/>
                </a:solidFill>
              </a:rPr>
              <a:t>impactos o efectos de los planes de estudios en la formación de los estudiantes, a partir de estudios realizados por las comisiones de carreras u </a:t>
            </a:r>
            <a:r>
              <a:rPr lang="es-ES" b="1" dirty="0" smtClean="0">
                <a:solidFill>
                  <a:schemeClr val="accent1"/>
                </a:solidFill>
              </a:rPr>
              <a:t>otros</a:t>
            </a:r>
            <a:endParaRPr lang="es-ES" b="1" dirty="0">
              <a:solidFill>
                <a:schemeClr val="accent1"/>
              </a:solidFill>
            </a:endParaRPr>
          </a:p>
          <a:p>
            <a:r>
              <a:rPr lang="es-ES" b="1" dirty="0" smtClean="0">
                <a:solidFill>
                  <a:schemeClr val="accent1"/>
                </a:solidFill>
              </a:rPr>
              <a:t>las </a:t>
            </a:r>
            <a:r>
              <a:rPr lang="es-ES" b="1" dirty="0">
                <a:solidFill>
                  <a:schemeClr val="accent1"/>
                </a:solidFill>
              </a:rPr>
              <a:t>buenas prácticas experimentadas en estos años y las necesidades de mejora curricular </a:t>
            </a:r>
            <a:r>
              <a:rPr lang="es-ES" b="1" dirty="0" smtClean="0">
                <a:solidFill>
                  <a:schemeClr val="accent1"/>
                </a:solidFill>
              </a:rPr>
              <a:t>institucional</a:t>
            </a:r>
            <a:endParaRPr lang="es-ES" b="1" dirty="0">
              <a:solidFill>
                <a:schemeClr val="accent1"/>
              </a:solidFill>
            </a:endParaRPr>
          </a:p>
          <a:p>
            <a:endParaRPr lang="es-ES" dirty="0"/>
          </a:p>
        </p:txBody>
      </p:sp>
    </p:spTree>
    <p:extLst>
      <p:ext uri="{BB962C8B-B14F-4D97-AF65-F5344CB8AC3E}">
        <p14:creationId xmlns:p14="http://schemas.microsoft.com/office/powerpoint/2010/main" val="2336841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1036</TotalTime>
  <Words>1189</Words>
  <Application>Microsoft Office PowerPoint</Application>
  <PresentationFormat>Presentación en pantalla (4:3)</PresentationFormat>
  <Paragraphs>97</Paragraphs>
  <Slides>17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Alegreya</vt:lpstr>
      <vt:lpstr>AlegreyaBold</vt:lpstr>
      <vt:lpstr>AlegreyaItalic</vt:lpstr>
      <vt:lpstr>Arial</vt:lpstr>
      <vt:lpstr>Calibri</vt:lpstr>
      <vt:lpstr>StarSymbol</vt:lpstr>
      <vt:lpstr>Tema de Office</vt:lpstr>
      <vt:lpstr>UNIVERSIDAD DE LA REPÚBLICA - PRO RECTORADO DE ENSEÑANZA COMISIÓN SECTORIAL DE ENSEÑANZA: II JORNADA INSTITUCIONAL  Acuerdos de buenas prácticas para la mejora de la implementación de los Planes de Estudios Jueves 28 de setiembre - Aula Magna Facultad de Psicología</vt:lpstr>
      <vt:lpstr>Licenciatura en Recursos Hídricos y Riego </vt:lpstr>
      <vt:lpstr>Creación e implementación de la carrera</vt:lpstr>
      <vt:lpstr>Programas para el desarrollo de la Universidad en el Interior</vt:lpstr>
      <vt:lpstr>Estudio de demanda y factibilidad de la descentralización del área científico tecnológica de la UDELAR en el norte del país, Facultad de Ciencias Sociales, 2009</vt:lpstr>
      <vt:lpstr>Creación e implementación de la carrera</vt:lpstr>
      <vt:lpstr>Creación e implementación de la carrera</vt:lpstr>
      <vt:lpstr>Presentación de PowerPoint</vt:lpstr>
      <vt:lpstr>Puntos de interés para taller:</vt:lpstr>
      <vt:lpstr>Presentación de PowerPoint</vt:lpstr>
      <vt:lpstr>Presentación de PowerPoint</vt:lpstr>
      <vt:lpstr>Presentación de PowerPoint</vt:lpstr>
      <vt:lpstr>Presentación de PowerPoint</vt:lpstr>
      <vt:lpstr>Presentación de PowerPoint</vt:lpstr>
      <vt:lpstr>Presentación de PowerPoint</vt:lpstr>
      <vt:lpstr>Proyectos de grado</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Agua subterránea</dc:title>
  <dc:creator>Pablo</dc:creator>
  <cp:lastModifiedBy>Dep Agua</cp:lastModifiedBy>
  <cp:revision>93</cp:revision>
  <dcterms:created xsi:type="dcterms:W3CDTF">2012-08-26T13:06:15Z</dcterms:created>
  <dcterms:modified xsi:type="dcterms:W3CDTF">2017-09-28T14:46:29Z</dcterms:modified>
</cp:coreProperties>
</file>