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305" r:id="rId8"/>
    <p:sldId id="261" r:id="rId9"/>
    <p:sldId id="262" r:id="rId10"/>
    <p:sldId id="263" r:id="rId11"/>
    <p:sldId id="264" r:id="rId12"/>
    <p:sldId id="265" r:id="rId13"/>
    <p:sldId id="266" r:id="rId14"/>
    <p:sldId id="268" r:id="rId15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B1A69-918C-47B1-8641-8885AEA73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0AD943-000D-401A-A5D8-E187D168E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96F14B-9E9A-4D27-A274-D3F93A29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B16199-0CD9-4421-9AB3-99E9AA7ED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DEF0C8-5C68-4B75-AFEB-4542B8A8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5506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6B6CE-C95D-4F33-A2A1-C3486EBDE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962F69-CAB9-4307-8D55-33D68B926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A25F89-41D1-4B65-950B-D7EA35B39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5ADD7-D29C-4BCE-BD22-AA328E72E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DA44FA-64E2-487E-AA55-5BC0A0F3B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2153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3BCE6-AFF0-4FF5-B882-823A15049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598356-6FEB-4F21-94AF-921CD9949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3FC706-EA3B-4E42-A27C-6C0120E3A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2F45D8-4E00-4050-A49A-C9B34521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5C3124-7E33-4C18-8D0D-ADAC76AB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4067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1DFCC-E499-4E52-BEA1-37BEAA82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937162-2231-44F9-BF8D-EA59A5C58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674DEF-E89C-495B-9E8B-1DC6C301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1276E-4677-4957-A675-195E89989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81997B-CDDB-431A-AD33-40735B03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5126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D9458-185B-4E74-B356-716E0D2B3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2BAF55-E526-4A68-AE08-AC448E0F9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06AEA0-8FD8-4F06-8086-D7F26239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39F15-D0DD-4E01-A835-9A318791F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63656-3A2F-4ACA-BEE8-022C5A242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8007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C2170-EE0F-424C-A5CE-17EBAF75F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9E4FCE-A093-4D27-9C06-48D39FD2C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014079-3E9B-419F-B597-26CF75CBB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1838F2-AE05-4F61-99F8-58AFE93C2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51A66E-CB36-41ED-A340-8278D4F5B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611C8F-1277-40AF-848A-AE296AC59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8808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52064-4B00-4F0E-90F1-0724297F0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DBD805-6793-44AD-8E7F-4A43A5424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D8F8FF-4D0E-4942-A572-D14CCA491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42FCD7-80D7-4C89-881C-F561CE7B2C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BCDBD6-D070-449C-B9D9-49A8E2D0FF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49DE29-42B3-49B1-9AA2-F3714AC2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9002CF-7B2B-40A0-8928-659FAF5F3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3BCA59-8BAF-4738-A4BD-887065FFD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7984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2C2D0-9E0D-4417-B511-1CE44DD11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0BE9799-5101-4782-83F0-67DA70D3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5CF037-215B-47FE-8B17-54942BA1A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90783B1-DCD3-4A92-A1E3-2407ABF6A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1735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4888DA-D47A-49E6-A815-C1B7DB88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1ED2E6-F176-4F20-B8E4-713E6161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F3A7A3-E271-4E90-834F-82C84718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0182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6D14C-A45F-4080-9BAD-C2B5A10F7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576A7-BED3-44E0-9BF5-845BA908D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4F2C51-B775-45F2-8D59-A537AFB11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B233BC-BCC0-4159-AB79-61E1B2A3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DEAAFB-6DE7-4CF3-8414-148821376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09892D-1468-453E-BC36-D520EF219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8011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AB274-24AF-4C91-8523-80B125E0C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0CDBB3A-75BB-4B5C-8B30-87A9809A6B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732B45-5442-4274-927F-6B01AA3A9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CBCA8C-AC8C-4E63-B652-64FE222B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A04B7B-32F9-4FB0-89AD-4CBC769E7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2AB607-506F-402E-9C26-BFD09CB8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8794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0E55D3-B16B-4BD2-A94A-8B793FB9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211798-D890-4DEF-94E5-C664CF24D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3FFEED-218C-493D-9A5E-B23F338A9E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228A4-85E5-45FF-9FB0-1B58143B4625}" type="datetimeFigureOut">
              <a:rPr lang="es-UY" smtClean="0"/>
              <a:t>12/9/2022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9BC0BC-367E-4E56-A7B1-59BC3FE13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E6C2F9-E244-434E-8A15-C0D6F58A9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3B177-AF89-4549-BF09-33B8E39CC6F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0742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2789D5-3962-4540-9E1A-3D62B635B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837" y="2206689"/>
            <a:ext cx="11168743" cy="1471547"/>
          </a:xfrm>
        </p:spPr>
        <p:txBody>
          <a:bodyPr>
            <a:normAutofit fontScale="90000"/>
          </a:bodyPr>
          <a:lstStyle/>
          <a:p>
            <a:r>
              <a:rPr lang="es-419" b="1" dirty="0">
                <a:solidFill>
                  <a:srgbClr val="0070C0"/>
                </a:solidFill>
              </a:rPr>
              <a:t>Utilización de </a:t>
            </a:r>
            <a:r>
              <a:rPr lang="es-419" b="1" dirty="0" err="1">
                <a:solidFill>
                  <a:srgbClr val="0070C0"/>
                </a:solidFill>
              </a:rPr>
              <a:t>polimedias</a:t>
            </a:r>
            <a:r>
              <a:rPr lang="es-419" b="1" dirty="0">
                <a:solidFill>
                  <a:srgbClr val="0070C0"/>
                </a:solidFill>
              </a:rPr>
              <a:t> como material de apoyo en un curso presencial:</a:t>
            </a:r>
            <a:br>
              <a:rPr lang="es-419" b="1" dirty="0">
                <a:solidFill>
                  <a:srgbClr val="0070C0"/>
                </a:solidFill>
              </a:rPr>
            </a:br>
            <a:r>
              <a:rPr lang="es-419" sz="4900" b="1" dirty="0"/>
              <a:t>la experiencia de Fisiología, de Facultad de Veterinaria</a:t>
            </a:r>
            <a:endParaRPr lang="es-UY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BF8CF3-4F68-453B-BFC3-BE3BCE242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143000"/>
          </a:xfrm>
        </p:spPr>
        <p:txBody>
          <a:bodyPr/>
          <a:lstStyle/>
          <a:p>
            <a:r>
              <a:rPr lang="es-419" dirty="0"/>
              <a:t>Rodolfo </a:t>
            </a:r>
            <a:r>
              <a:rPr lang="es-419" dirty="0" err="1"/>
              <a:t>Ungerfeld</a:t>
            </a:r>
            <a:endParaRPr lang="es-419" dirty="0"/>
          </a:p>
          <a:p>
            <a:r>
              <a:rPr lang="es-419" dirty="0"/>
              <a:t>Unidad Académica Fisiología, Facultad de Veterinaria</a:t>
            </a:r>
            <a:endParaRPr lang="es-UY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94C1FBC-55C5-4ADD-8182-8495518C40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95" y="5735637"/>
            <a:ext cx="2744410" cy="99001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D6F13E6-018E-463F-A304-61A994B6C5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609" y="5515802"/>
            <a:ext cx="1037509" cy="120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066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9F255-ED19-4F00-A466-726D46CF2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Encuesta a los estudiantes</a:t>
            </a:r>
            <a:endParaRPr lang="es-UY" dirty="0">
              <a:solidFill>
                <a:srgbClr val="0033C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0A7A52-96B8-4633-B3C7-BFE8670B9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409 estudiantes</a:t>
            </a:r>
          </a:p>
          <a:p>
            <a:r>
              <a:rPr lang="es-419" dirty="0"/>
              <a:t>Utilización</a:t>
            </a:r>
          </a:p>
          <a:p>
            <a:r>
              <a:rPr lang="es-419" dirty="0"/>
              <a:t>Utilidad</a:t>
            </a:r>
          </a:p>
          <a:p>
            <a:r>
              <a:rPr lang="es-419" dirty="0"/>
              <a:t>Relación con la asistencia</a:t>
            </a:r>
          </a:p>
          <a:p>
            <a:r>
              <a:rPr lang="es-419" dirty="0"/>
              <a:t>Efectos sobre el rendimiento</a:t>
            </a:r>
          </a:p>
          <a:p>
            <a:r>
              <a:rPr lang="es-419" dirty="0"/>
              <a:t>Todos los indicadores por encima de 85%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350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7491D-4A32-4917-8C98-3F36984C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Conclusiones</a:t>
            </a:r>
            <a:endParaRPr lang="es-UY" dirty="0">
              <a:solidFill>
                <a:srgbClr val="0033C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D122E5-540B-45A0-B2B2-D38572FA9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sz="3600" dirty="0"/>
              <a:t>En un curso presencial, </a:t>
            </a:r>
            <a:r>
              <a:rPr lang="es-419" sz="3600" dirty="0" err="1"/>
              <a:t>prepandemia</a:t>
            </a:r>
            <a:r>
              <a:rPr lang="es-419" sz="3600" dirty="0"/>
              <a:t>: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/>
              <a:t>Alto impacto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/>
              <a:t>Utilización alta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/>
              <a:t>Apoyo al aprendizaje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/>
              <a:t>No sustituyó la interacción</a:t>
            </a:r>
            <a:endParaRPr lang="es-UY" sz="3200" dirty="0"/>
          </a:p>
        </p:txBody>
      </p:sp>
    </p:spTree>
    <p:extLst>
      <p:ext uri="{BB962C8B-B14F-4D97-AF65-F5344CB8AC3E}">
        <p14:creationId xmlns:p14="http://schemas.microsoft.com/office/powerpoint/2010/main" val="80135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E2FDE-D862-46B5-A207-B07196CF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Situación actual</a:t>
            </a:r>
            <a:endParaRPr lang="es-UY" dirty="0">
              <a:solidFill>
                <a:srgbClr val="0033C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2BAACE-2C28-442F-AFAE-0D3C4F7D4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sz="3600" dirty="0"/>
              <a:t>Utilidad durante la pandemia</a:t>
            </a:r>
          </a:p>
          <a:p>
            <a:r>
              <a:rPr lang="es-419" sz="3600" dirty="0"/>
              <a:t>2022: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/>
              <a:t>nuevo plan de estudios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/>
              <a:t>nueva sede de </a:t>
            </a:r>
            <a:r>
              <a:rPr lang="es-419" sz="3200" dirty="0" err="1"/>
              <a:t>fvet</a:t>
            </a:r>
            <a:endParaRPr lang="es-419" sz="3200" dirty="0"/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/>
              <a:t>baja asistencia a las clases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/>
              <a:t>reivindicación de enseñanza remota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sz="3200" dirty="0" err="1"/>
              <a:t>polimedias</a:t>
            </a:r>
            <a:r>
              <a:rPr lang="es-419" sz="3200" dirty="0"/>
              <a:t> a disposición</a:t>
            </a:r>
          </a:p>
        </p:txBody>
      </p:sp>
    </p:spTree>
    <p:extLst>
      <p:ext uri="{BB962C8B-B14F-4D97-AF65-F5344CB8AC3E}">
        <p14:creationId xmlns:p14="http://schemas.microsoft.com/office/powerpoint/2010/main" val="101263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956EB-E24F-40D1-84AC-E342AF3B3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Dificultades</a:t>
            </a:r>
            <a:endParaRPr lang="es-UY" dirty="0">
              <a:solidFill>
                <a:srgbClr val="0033C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757959-C2A4-4DFD-AD39-3455D490D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s-419" dirty="0"/>
              <a:t>Dificultades prácticas para abordar una enseñanza semipresencial con trabajo planificado y organizado</a:t>
            </a:r>
            <a:endParaRPr lang="es-UY" dirty="0"/>
          </a:p>
          <a:p>
            <a:r>
              <a:rPr lang="es-419" dirty="0"/>
              <a:t>El uso de la herramienta puede tener consecuencias positivas/negativas de acuerdo a:</a:t>
            </a:r>
            <a:endParaRPr lang="es-UY" dirty="0"/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uso para un objetivo que no estaba planteado: sustitución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dificultad para interacción docente-estudiante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señales </a:t>
            </a:r>
            <a:r>
              <a:rPr lang="es-419"/>
              <a:t>institucionales contradictorias </a:t>
            </a:r>
            <a:r>
              <a:rPr lang="es-419" dirty="0"/>
              <a:t>respecto a la presencialidad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impacto diferencial sobre distintos perfiles de estudiantes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efecto más negativo sobre los que de por si no asisten a los cursos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¿efecto regresivo?</a:t>
            </a:r>
          </a:p>
        </p:txBody>
      </p:sp>
    </p:spTree>
    <p:extLst>
      <p:ext uri="{BB962C8B-B14F-4D97-AF65-F5344CB8AC3E}">
        <p14:creationId xmlns:p14="http://schemas.microsoft.com/office/powerpoint/2010/main" val="254919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481655-BE75-466E-8990-F53CD03A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081" y="2585811"/>
            <a:ext cx="7876592" cy="1325563"/>
          </a:xfrm>
        </p:spPr>
        <p:txBody>
          <a:bodyPr>
            <a:noAutofit/>
          </a:bodyPr>
          <a:lstStyle/>
          <a:p>
            <a:r>
              <a:rPr lang="es-419" sz="28700" dirty="0">
                <a:solidFill>
                  <a:srgbClr val="FF0000"/>
                </a:solidFill>
              </a:rPr>
              <a:t>¿???</a:t>
            </a:r>
            <a:endParaRPr lang="es-UY" sz="28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9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E4795-9CFE-4DFD-B71D-63CD16BF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Aclaraciones previas</a:t>
            </a:r>
            <a:endParaRPr lang="es-UY" dirty="0">
              <a:solidFill>
                <a:srgbClr val="0033C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E75FFD-AB14-42BD-9DBF-95C097E53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Iniciativas de grupo docente</a:t>
            </a:r>
          </a:p>
          <a:p>
            <a:r>
              <a:rPr lang="es-419" dirty="0"/>
              <a:t>Compromiso colectivo</a:t>
            </a:r>
          </a:p>
          <a:p>
            <a:r>
              <a:rPr lang="es-419" dirty="0"/>
              <a:t>No somos especialistas en el tema</a:t>
            </a:r>
          </a:p>
          <a:p>
            <a:r>
              <a:rPr lang="es-419" dirty="0"/>
              <a:t>Preocupación por problemas evidentes</a:t>
            </a:r>
          </a:p>
          <a:p>
            <a:r>
              <a:rPr lang="es-419" dirty="0"/>
              <a:t>Inexistencia de políticas institucionales</a:t>
            </a:r>
          </a:p>
          <a:p>
            <a:r>
              <a:rPr lang="es-419" dirty="0"/>
              <a:t>Dificultad de espacios para discutir, intercambiar, construir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2109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DB76DB-4866-499D-ACE2-F4FA8980F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Curso de Fisiología (</a:t>
            </a:r>
            <a:r>
              <a:rPr lang="es-419" sz="3600" dirty="0">
                <a:solidFill>
                  <a:srgbClr val="0033CC"/>
                </a:solidFill>
              </a:rPr>
              <a:t>hasta 2022</a:t>
            </a:r>
            <a:r>
              <a:rPr lang="es-419" dirty="0">
                <a:solidFill>
                  <a:srgbClr val="0033CC"/>
                </a:solidFill>
              </a:rPr>
              <a:t>)</a:t>
            </a:r>
            <a:endParaRPr lang="es-UY" dirty="0">
              <a:solidFill>
                <a:srgbClr val="0033C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8410CA-1AFE-494C-A9AC-A46D5ABE8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1437"/>
            <a:ext cx="10515600" cy="4245526"/>
          </a:xfrm>
        </p:spPr>
        <p:txBody>
          <a:bodyPr>
            <a:normAutofit/>
          </a:bodyPr>
          <a:lstStyle/>
          <a:p>
            <a:r>
              <a:rPr lang="es-419" dirty="0"/>
              <a:t>Curso del tercer semestre</a:t>
            </a:r>
          </a:p>
          <a:p>
            <a:r>
              <a:rPr lang="es-419" dirty="0"/>
              <a:t>9 horas de clase semanales</a:t>
            </a:r>
          </a:p>
          <a:p>
            <a:r>
              <a:rPr lang="es-419" dirty="0"/>
              <a:t>Cursos masificado (500-600 estudiantes)</a:t>
            </a:r>
          </a:p>
          <a:p>
            <a:r>
              <a:rPr lang="es-419" dirty="0"/>
              <a:t>Capacidad </a:t>
            </a:r>
            <a:r>
              <a:rPr lang="es-419" dirty="0" err="1"/>
              <a:t>edilicea</a:t>
            </a:r>
            <a:r>
              <a:rPr lang="es-419" dirty="0"/>
              <a:t> para el 30-40%</a:t>
            </a:r>
          </a:p>
          <a:p>
            <a:r>
              <a:rPr lang="es-419" dirty="0" err="1"/>
              <a:t>Impredictibilidad</a:t>
            </a:r>
            <a:r>
              <a:rPr lang="es-419" dirty="0"/>
              <a:t> de cantidad de estudiantes</a:t>
            </a:r>
          </a:p>
          <a:p>
            <a:r>
              <a:rPr lang="es-419" dirty="0"/>
              <a:t>Estudiantes con diversidad de: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actitudes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aptitudes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419" dirty="0"/>
              <a:t>conocimientos previos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8405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CBBC71-547F-4362-A589-2E9E5081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Prueba diagnóstica al inicio del curso (2019</a:t>
            </a:r>
            <a:r>
              <a:rPr lang="es-419" dirty="0"/>
              <a:t>)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0AADE7-FE9F-4B1E-AA71-7D81FEA3F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5150498"/>
          </a:xfrm>
        </p:spPr>
        <p:txBody>
          <a:bodyPr>
            <a:normAutofit fontScale="92500"/>
          </a:bodyPr>
          <a:lstStyle/>
          <a:p>
            <a:r>
              <a:rPr lang="es-419" dirty="0"/>
              <a:t>Prueba de conocimiento básico</a:t>
            </a:r>
          </a:p>
          <a:p>
            <a:r>
              <a:rPr lang="es-419" dirty="0"/>
              <a:t>448 estudiantes</a:t>
            </a:r>
          </a:p>
          <a:p>
            <a:r>
              <a:rPr lang="es-419" dirty="0"/>
              <a:t>Ejemplos: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¿Qué tipos de tejidos conoce en los animales?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¿Cuál es la principal molécula utilizada por las células para obtener energía?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¿Cuál es la principal función de las plaquetas?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¿Cómo se llaman las cavidades del estómago de los rumiantes?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¿Para qué utilizan el ADN las células?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¿Qué entiende por anabolismo y qué por catabolismo?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¿Cuál es la principal función de los linfocitos?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¿Cómo cambia el pH en función de la cantidad de H</a:t>
            </a:r>
            <a:r>
              <a:rPr lang="es-UY" baseline="30000" dirty="0"/>
              <a:t>+</a:t>
            </a:r>
            <a:r>
              <a:rPr lang="es-UY" dirty="0"/>
              <a:t>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¿Cuál es la molécula encargada del transporte de oxígeno en la sangre?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es-UY" dirty="0"/>
              <a:t>¿Bajo qué forma los animales acumulan la glucosa que no ha sido consumida? </a:t>
            </a:r>
          </a:p>
          <a:p>
            <a:pPr lvl="1">
              <a:buFont typeface="Wingdings" panose="05000000000000000000" pitchFamily="2" charset="2"/>
              <a:buChar char="ð"/>
            </a:pPr>
            <a:endParaRPr lang="es-UY" dirty="0"/>
          </a:p>
          <a:p>
            <a:pPr lvl="1">
              <a:buFont typeface="Wingdings" panose="05000000000000000000" pitchFamily="2" charset="2"/>
              <a:buChar char="ð"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68921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C07274-82CF-47A5-82BF-F96A5BC37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Resultado de la prueba diagnóstica</a:t>
            </a:r>
            <a:endParaRPr lang="es-UY" dirty="0">
              <a:solidFill>
                <a:srgbClr val="0033CC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E67436-F55D-4A2B-8675-17FBAC07F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916" y="2049625"/>
            <a:ext cx="7559396" cy="4276530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44898C82-8595-4D29-8473-284C3170F18D}"/>
              </a:ext>
            </a:extLst>
          </p:cNvPr>
          <p:cNvGrpSpPr/>
          <p:nvPr/>
        </p:nvGrpSpPr>
        <p:grpSpPr>
          <a:xfrm>
            <a:off x="2463281" y="2258008"/>
            <a:ext cx="3149579" cy="3918857"/>
            <a:chOff x="2463281" y="2258008"/>
            <a:chExt cx="3149579" cy="3918857"/>
          </a:xfrm>
        </p:grpSpPr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C9646691-30E5-411D-B3A8-BFB33187B4C5}"/>
                </a:ext>
              </a:extLst>
            </p:cNvPr>
            <p:cNvSpPr/>
            <p:nvPr/>
          </p:nvSpPr>
          <p:spPr>
            <a:xfrm>
              <a:off x="2463281" y="2258008"/>
              <a:ext cx="3149579" cy="3918857"/>
            </a:xfrm>
            <a:prstGeom prst="ellipse">
              <a:avLst/>
            </a:prstGeom>
            <a:noFill/>
            <a:ln w="603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6C6BC7C2-1547-4940-8A23-BB6CABABABEF}"/>
                </a:ext>
              </a:extLst>
            </p:cNvPr>
            <p:cNvSpPr txBox="1"/>
            <p:nvPr/>
          </p:nvSpPr>
          <p:spPr>
            <a:xfrm>
              <a:off x="3064213" y="2936173"/>
              <a:ext cx="19455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4800" dirty="0">
                  <a:solidFill>
                    <a:srgbClr val="FF0000"/>
                  </a:solidFill>
                </a:rPr>
                <a:t>61%</a:t>
              </a:r>
              <a:endParaRPr lang="es-UY" sz="4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493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84EAF-4B19-463B-AA8D-9F8C365B6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>
                <a:solidFill>
                  <a:srgbClr val="0033CC"/>
                </a:solidFill>
              </a:rPr>
              <a:t>Material en formato </a:t>
            </a:r>
            <a:r>
              <a:rPr lang="es-419" dirty="0" err="1">
                <a:solidFill>
                  <a:srgbClr val="0033CC"/>
                </a:solidFill>
              </a:rPr>
              <a:t>polimedia</a:t>
            </a:r>
            <a:endParaRPr lang="es-UY" dirty="0">
              <a:solidFill>
                <a:srgbClr val="0033C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A14959-C335-40E6-9510-A2EB554B8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Se grabó en 2017-2018</a:t>
            </a:r>
          </a:p>
          <a:p>
            <a:r>
              <a:rPr lang="es-419" dirty="0"/>
              <a:t>Disponible desde el curso 2018</a:t>
            </a:r>
          </a:p>
          <a:p>
            <a:r>
              <a:rPr lang="es-419" dirty="0"/>
              <a:t>Contenido teórico conceptual</a:t>
            </a:r>
          </a:p>
          <a:p>
            <a:r>
              <a:rPr lang="es-419" dirty="0"/>
              <a:t>Fragmentado</a:t>
            </a:r>
          </a:p>
          <a:p>
            <a:r>
              <a:rPr lang="es-419" dirty="0"/>
              <a:t>Contenido práctico: fundamento teórico del práctico</a:t>
            </a:r>
          </a:p>
          <a:p>
            <a:r>
              <a:rPr lang="es-419" dirty="0"/>
              <a:t>Disponibilidad continua</a:t>
            </a:r>
          </a:p>
          <a:p>
            <a:r>
              <a:rPr lang="es-419" dirty="0"/>
              <a:t>Análisis de su uso</a:t>
            </a:r>
          </a:p>
          <a:p>
            <a:r>
              <a:rPr lang="es-419" dirty="0"/>
              <a:t>Encuesta sobre su uso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2523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52" y="706509"/>
            <a:ext cx="11556171" cy="466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8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BC5C4-FF9C-40C6-AD03-15E206C6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>
                <a:solidFill>
                  <a:srgbClr val="0033CC"/>
                </a:solidFill>
              </a:rPr>
              <a:t>Utilización de </a:t>
            </a:r>
            <a:r>
              <a:rPr lang="es-419" dirty="0" err="1">
                <a:solidFill>
                  <a:srgbClr val="0033CC"/>
                </a:solidFill>
              </a:rPr>
              <a:t>polimedias</a:t>
            </a:r>
            <a:r>
              <a:rPr lang="es-419" dirty="0">
                <a:solidFill>
                  <a:srgbClr val="0033CC"/>
                </a:solidFill>
              </a:rPr>
              <a:t> teóricas normalizada a las pruebas parciales (n, r, a)</a:t>
            </a:r>
            <a:endParaRPr lang="es-UY" dirty="0">
              <a:solidFill>
                <a:srgbClr val="0033CC"/>
              </a:solidFill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633B5B0B-5F74-446B-A715-E89FDB2E02ED}"/>
              </a:ext>
            </a:extLst>
          </p:cNvPr>
          <p:cNvGrpSpPr/>
          <p:nvPr/>
        </p:nvGrpSpPr>
        <p:grpSpPr>
          <a:xfrm>
            <a:off x="-172452" y="2204405"/>
            <a:ext cx="6251848" cy="3762496"/>
            <a:chOff x="-172452" y="2204405"/>
            <a:chExt cx="6251848" cy="3762496"/>
          </a:xfrm>
        </p:grpSpPr>
        <p:grpSp>
          <p:nvGrpSpPr>
            <p:cNvPr id="7" name="Grupo 6">
              <a:extLst>
                <a:ext uri="{FF2B5EF4-FFF2-40B4-BE49-F238E27FC236}">
                  <a16:creationId xmlns:a16="http://schemas.microsoft.com/office/drawing/2014/main" id="{D0C259D3-7FE5-4ABF-9A67-6E8D3CB7097E}"/>
                </a:ext>
              </a:extLst>
            </p:cNvPr>
            <p:cNvGrpSpPr/>
            <p:nvPr/>
          </p:nvGrpSpPr>
          <p:grpSpPr>
            <a:xfrm>
              <a:off x="-172452" y="2204405"/>
              <a:ext cx="6251848" cy="3577830"/>
              <a:chOff x="464043" y="2263140"/>
              <a:chExt cx="4911090" cy="2810536"/>
            </a:xfrm>
          </p:grpSpPr>
          <p:pic>
            <p:nvPicPr>
              <p:cNvPr id="4" name="Imagen 3">
                <a:extLst>
                  <a:ext uri="{FF2B5EF4-FFF2-40B4-BE49-F238E27FC236}">
                    <a16:creationId xmlns:a16="http://schemas.microsoft.com/office/drawing/2014/main" id="{56FE6725-EB80-4100-A67E-003CD68A29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90713" y="2263140"/>
                <a:ext cx="4884420" cy="2331720"/>
              </a:xfrm>
              <a:prstGeom prst="rect">
                <a:avLst/>
              </a:prstGeom>
            </p:spPr>
          </p:pic>
          <p:pic>
            <p:nvPicPr>
              <p:cNvPr id="6" name="Imagen 5">
                <a:extLst>
                  <a:ext uri="{FF2B5EF4-FFF2-40B4-BE49-F238E27FC236}">
                    <a16:creationId xmlns:a16="http://schemas.microsoft.com/office/drawing/2014/main" id="{902136F5-B0CA-4655-9AE0-EE919C7F19F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79518"/>
              <a:stretch/>
            </p:blipFill>
            <p:spPr>
              <a:xfrm>
                <a:off x="464043" y="4460318"/>
                <a:ext cx="4892040" cy="613358"/>
              </a:xfrm>
              <a:prstGeom prst="rect">
                <a:avLst/>
              </a:prstGeom>
            </p:spPr>
          </p:pic>
        </p:grp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E44DCEB0-A7C6-4BE8-9944-1FB203111F38}"/>
                </a:ext>
              </a:extLst>
            </p:cNvPr>
            <p:cNvSpPr txBox="1"/>
            <p:nvPr/>
          </p:nvSpPr>
          <p:spPr>
            <a:xfrm>
              <a:off x="1990165" y="5597569"/>
              <a:ext cx="34783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dirty="0"/>
                <a:t>Visualizaciones parciales</a:t>
              </a:r>
              <a:endParaRPr lang="es-UY" dirty="0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609192E-DACF-4FD8-B816-95D90FFCBD5E}"/>
              </a:ext>
            </a:extLst>
          </p:cNvPr>
          <p:cNvGrpSpPr/>
          <p:nvPr/>
        </p:nvGrpSpPr>
        <p:grpSpPr>
          <a:xfrm>
            <a:off x="5836025" y="1891428"/>
            <a:ext cx="6355975" cy="4058864"/>
            <a:chOff x="5836025" y="1891428"/>
            <a:chExt cx="6355975" cy="4058864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5EEA5E9F-FE75-4409-B836-E7CE148A2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36025" y="1891428"/>
              <a:ext cx="6355975" cy="3890807"/>
            </a:xfrm>
            <a:prstGeom prst="rect">
              <a:avLst/>
            </a:prstGeom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0B8DEBB0-52D9-4E6B-AC76-F00C3B5740E2}"/>
                </a:ext>
              </a:extLst>
            </p:cNvPr>
            <p:cNvSpPr txBox="1"/>
            <p:nvPr/>
          </p:nvSpPr>
          <p:spPr>
            <a:xfrm>
              <a:off x="7875494" y="5580960"/>
              <a:ext cx="34783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dirty="0"/>
                <a:t>Visualizaciones completas</a:t>
              </a:r>
              <a:endParaRPr lang="es-UY" dirty="0"/>
            </a:p>
          </p:txBody>
        </p:sp>
      </p:grpSp>
    </p:spTree>
    <p:extLst>
      <p:ext uri="{BB962C8B-B14F-4D97-AF65-F5344CB8AC3E}">
        <p14:creationId xmlns:p14="http://schemas.microsoft.com/office/powerpoint/2010/main" val="370201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BC5C4-FF9C-40C6-AD03-15E206C6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419" dirty="0">
                <a:solidFill>
                  <a:srgbClr val="0033CC"/>
                </a:solidFill>
              </a:rPr>
              <a:t>Utilización de </a:t>
            </a:r>
            <a:r>
              <a:rPr lang="es-419" dirty="0" err="1">
                <a:solidFill>
                  <a:srgbClr val="0033CC"/>
                </a:solidFill>
              </a:rPr>
              <a:t>polimedias</a:t>
            </a:r>
            <a:r>
              <a:rPr lang="es-419" dirty="0">
                <a:solidFill>
                  <a:srgbClr val="0033CC"/>
                </a:solidFill>
              </a:rPr>
              <a:t> prácticas normalizada a su dictado, con evaluación</a:t>
            </a:r>
            <a:endParaRPr lang="es-UY" dirty="0">
              <a:solidFill>
                <a:srgbClr val="0033CC"/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111DB4A3-F6E4-4382-97C4-721546F74F8A}"/>
              </a:ext>
            </a:extLst>
          </p:cNvPr>
          <p:cNvGrpSpPr/>
          <p:nvPr/>
        </p:nvGrpSpPr>
        <p:grpSpPr>
          <a:xfrm>
            <a:off x="5794310" y="1994871"/>
            <a:ext cx="6273513" cy="3972904"/>
            <a:chOff x="5794310" y="1994871"/>
            <a:chExt cx="6273513" cy="3972904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0B8DEBB0-52D9-4E6B-AC76-F00C3B5740E2}"/>
                </a:ext>
              </a:extLst>
            </p:cNvPr>
            <p:cNvSpPr txBox="1"/>
            <p:nvPr/>
          </p:nvSpPr>
          <p:spPr>
            <a:xfrm>
              <a:off x="7541441" y="5598443"/>
              <a:ext cx="34783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dirty="0"/>
                <a:t>Visualizaciones completas</a:t>
              </a:r>
              <a:endParaRPr lang="es-UY" dirty="0"/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BB412A72-F85D-442D-96D0-18E849C672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94310" y="1994871"/>
              <a:ext cx="6273513" cy="3667446"/>
            </a:xfrm>
            <a:prstGeom prst="rect">
              <a:avLst/>
            </a:prstGeom>
          </p:spPr>
        </p:pic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371C592-D249-4DC6-93E7-B7A91F2418B1}"/>
              </a:ext>
            </a:extLst>
          </p:cNvPr>
          <p:cNvGrpSpPr/>
          <p:nvPr/>
        </p:nvGrpSpPr>
        <p:grpSpPr>
          <a:xfrm>
            <a:off x="124177" y="1994871"/>
            <a:ext cx="6378982" cy="3972030"/>
            <a:chOff x="124177" y="1994871"/>
            <a:chExt cx="6378982" cy="3972030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E44DCEB0-A7C6-4BE8-9944-1FB203111F38}"/>
                </a:ext>
              </a:extLst>
            </p:cNvPr>
            <p:cNvSpPr txBox="1"/>
            <p:nvPr/>
          </p:nvSpPr>
          <p:spPr>
            <a:xfrm>
              <a:off x="1990165" y="5597569"/>
              <a:ext cx="34783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dirty="0"/>
                <a:t>Visualizaciones parciales</a:t>
              </a:r>
              <a:endParaRPr lang="es-UY" dirty="0"/>
            </a:p>
          </p:txBody>
        </p:sp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38038FAF-D2BB-46EE-9B50-1FA6680B468D}"/>
                </a:ext>
              </a:extLst>
            </p:cNvPr>
            <p:cNvGrpSpPr/>
            <p:nvPr/>
          </p:nvGrpSpPr>
          <p:grpSpPr>
            <a:xfrm>
              <a:off x="124177" y="1994871"/>
              <a:ext cx="6378982" cy="3602698"/>
              <a:chOff x="195655" y="1994871"/>
              <a:chExt cx="5113020" cy="2887713"/>
            </a:xfrm>
          </p:grpSpPr>
          <p:pic>
            <p:nvPicPr>
              <p:cNvPr id="3" name="Imagen 2">
                <a:extLst>
                  <a:ext uri="{FF2B5EF4-FFF2-40B4-BE49-F238E27FC236}">
                    <a16:creationId xmlns:a16="http://schemas.microsoft.com/office/drawing/2014/main" id="{F6112693-7F42-4245-8DD8-E45F91373A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5655" y="1994871"/>
                <a:ext cx="5113020" cy="2491740"/>
              </a:xfrm>
              <a:prstGeom prst="rect">
                <a:avLst/>
              </a:prstGeom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0DB9F6FF-C8CB-4084-B2A4-F2CC0C9D260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81361" b="1"/>
              <a:stretch/>
            </p:blipFill>
            <p:spPr>
              <a:xfrm>
                <a:off x="195655" y="4332965"/>
                <a:ext cx="5044440" cy="549619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4973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460</Words>
  <Application>Microsoft Office PowerPoint</Application>
  <PresentationFormat>Panorámica</PresentationFormat>
  <Paragraphs>83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de Office</vt:lpstr>
      <vt:lpstr>Utilización de polimedias como material de apoyo en un curso presencial: la experiencia de Fisiología, de Facultad de Veterinaria</vt:lpstr>
      <vt:lpstr>Aclaraciones previas</vt:lpstr>
      <vt:lpstr>Curso de Fisiología (hasta 2022)</vt:lpstr>
      <vt:lpstr>Prueba diagnóstica al inicio del curso (2019)</vt:lpstr>
      <vt:lpstr>Resultado de la prueba diagnóstica</vt:lpstr>
      <vt:lpstr>Material en formato polimedia</vt:lpstr>
      <vt:lpstr>Presentación de PowerPoint</vt:lpstr>
      <vt:lpstr>Utilización de polimedias teóricas normalizada a las pruebas parciales (n, r, a)</vt:lpstr>
      <vt:lpstr>Utilización de polimedias prácticas normalizada a su dictado, con evaluación</vt:lpstr>
      <vt:lpstr>Encuesta a los estudiantes</vt:lpstr>
      <vt:lpstr>Conclusiones</vt:lpstr>
      <vt:lpstr>Situación actual</vt:lpstr>
      <vt:lpstr>Dificultades</vt:lpstr>
      <vt:lpstr>¿???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Utilización de polimedias como material de apoyo en un curso presencial: la experiencia de Fisiología, de Facultad de Veterinaria</dc:title>
  <dc:creator>Usuario</dc:creator>
  <cp:lastModifiedBy>Usuario</cp:lastModifiedBy>
  <cp:revision>10</cp:revision>
  <dcterms:created xsi:type="dcterms:W3CDTF">2022-09-11T20:23:29Z</dcterms:created>
  <dcterms:modified xsi:type="dcterms:W3CDTF">2022-09-12T15:26:59Z</dcterms:modified>
</cp:coreProperties>
</file>